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7" r:id="rId2"/>
    <p:sldId id="261" r:id="rId3"/>
    <p:sldId id="330" r:id="rId4"/>
    <p:sldId id="331" r:id="rId5"/>
    <p:sldId id="332" r:id="rId6"/>
    <p:sldId id="333" r:id="rId7"/>
    <p:sldId id="349" r:id="rId8"/>
    <p:sldId id="348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4" r:id="rId19"/>
    <p:sldId id="347" r:id="rId20"/>
    <p:sldId id="343" r:id="rId21"/>
    <p:sldId id="346" r:id="rId22"/>
    <p:sldId id="350" r:id="rId23"/>
  </p:sldIdLst>
  <p:sldSz cx="20320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FFF"/>
    <a:srgbClr val="23418A"/>
    <a:srgbClr val="7381D6"/>
    <a:srgbClr val="2B77BC"/>
    <a:srgbClr val="A700F7"/>
    <a:srgbClr val="4349D8"/>
    <a:srgbClr val="00F29E"/>
    <a:srgbClr val="487BDF"/>
    <a:srgbClr val="CCDAFF"/>
    <a:srgbClr val="C9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6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r>
              <a:rPr lang="ko-KR" altLang="en-US" sz="2400" b="1" dirty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나이 예측 오차 절댓값의 합</a:t>
            </a:r>
            <a:endParaRPr lang="en-US" altLang="ko-KR" sz="2400" b="1" dirty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949A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79-D346-9A1A-31E3A40F8F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487BDF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1팀</c:v>
                </c:pt>
                <c:pt idx="1">
                  <c:v>2팀</c:v>
                </c:pt>
                <c:pt idx="2">
                  <c:v>3팀</c:v>
                </c:pt>
                <c:pt idx="3">
                  <c:v>4팀</c:v>
                </c:pt>
                <c:pt idx="4">
                  <c:v>Naver Clova AI</c:v>
                </c:pt>
                <c:pt idx="5">
                  <c:v>5팀</c:v>
                </c:pt>
                <c:pt idx="6">
                  <c:v>6팀</c:v>
                </c:pt>
                <c:pt idx="7">
                  <c:v>7팀</c:v>
                </c:pt>
                <c:pt idx="8">
                  <c:v>8팀</c:v>
                </c:pt>
                <c:pt idx="9">
                  <c:v>9팀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65</c:v>
                </c:pt>
                <c:pt idx="2">
                  <c:v>61</c:v>
                </c:pt>
                <c:pt idx="3">
                  <c:v>57</c:v>
                </c:pt>
                <c:pt idx="4">
                  <c:v>55</c:v>
                </c:pt>
                <c:pt idx="5">
                  <c:v>53</c:v>
                </c:pt>
                <c:pt idx="6">
                  <c:v>48</c:v>
                </c:pt>
                <c:pt idx="7">
                  <c:v>42</c:v>
                </c:pt>
                <c:pt idx="8">
                  <c:v>37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79-D346-9A1A-31E3A40F8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51043760"/>
        <c:axId val="458280016"/>
      </c:barChart>
      <c:catAx>
        <c:axId val="15104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>
                    <a:lumMod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endParaRPr lang="ko-KR"/>
          </a:p>
        </c:txPr>
        <c:crossAx val="458280016"/>
        <c:crosses val="autoZero"/>
        <c:auto val="1"/>
        <c:lblAlgn val="ctr"/>
        <c:lblOffset val="100"/>
        <c:noMultiLvlLbl val="0"/>
      </c:catAx>
      <c:valAx>
        <c:axId val="45828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24FA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pPr>
            <a:endParaRPr lang="ko-KR"/>
          </a:p>
        </c:txPr>
        <c:crossAx val="1510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24FA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r>
              <a:rPr lang="ko-KR" altLang="en-US" sz="2400" b="1" dirty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나이 예측 오차 절댓값의 합</a:t>
            </a:r>
            <a:endParaRPr lang="en-US" altLang="ko-KR" sz="2400" b="1" dirty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79-D346-9A1A-31E3A40F8F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487BDF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1팀</c:v>
                </c:pt>
                <c:pt idx="1">
                  <c:v>2팀</c:v>
                </c:pt>
                <c:pt idx="2">
                  <c:v>3팀</c:v>
                </c:pt>
                <c:pt idx="3">
                  <c:v>4팀</c:v>
                </c:pt>
                <c:pt idx="4">
                  <c:v>Naver Clova AI</c:v>
                </c:pt>
                <c:pt idx="5">
                  <c:v>5팀</c:v>
                </c:pt>
                <c:pt idx="6">
                  <c:v>6팀</c:v>
                </c:pt>
                <c:pt idx="7">
                  <c:v>7팀</c:v>
                </c:pt>
                <c:pt idx="8">
                  <c:v>8팀</c:v>
                </c:pt>
                <c:pt idx="9">
                  <c:v>9팀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65</c:v>
                </c:pt>
                <c:pt idx="2">
                  <c:v>61</c:v>
                </c:pt>
                <c:pt idx="3">
                  <c:v>57</c:v>
                </c:pt>
                <c:pt idx="4">
                  <c:v>55</c:v>
                </c:pt>
                <c:pt idx="5">
                  <c:v>53</c:v>
                </c:pt>
                <c:pt idx="6">
                  <c:v>48</c:v>
                </c:pt>
                <c:pt idx="7">
                  <c:v>42</c:v>
                </c:pt>
                <c:pt idx="8">
                  <c:v>37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79-D346-9A1A-31E3A40F8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51043760"/>
        <c:axId val="458280016"/>
      </c:barChart>
      <c:catAx>
        <c:axId val="15104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>
                    <a:lumMod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endParaRPr lang="ko-KR"/>
          </a:p>
        </c:txPr>
        <c:crossAx val="458280016"/>
        <c:crosses val="autoZero"/>
        <c:auto val="1"/>
        <c:lblAlgn val="ctr"/>
        <c:lblOffset val="100"/>
        <c:noMultiLvlLbl val="0"/>
      </c:catAx>
      <c:valAx>
        <c:axId val="45828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24FA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pPr>
            <a:endParaRPr lang="ko-KR"/>
          </a:p>
        </c:txPr>
        <c:crossAx val="1510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24FA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r>
              <a:rPr lang="ko-KR" altLang="en-US" sz="2400" b="1" dirty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나이 예측 오차 절댓값의 합</a:t>
            </a:r>
            <a:endParaRPr lang="en-US" altLang="ko-KR" sz="2400" b="1" dirty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79-D346-9A1A-31E3A40F8F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487BDF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1팀</c:v>
                </c:pt>
                <c:pt idx="1">
                  <c:v>2팀</c:v>
                </c:pt>
                <c:pt idx="2">
                  <c:v>3팀</c:v>
                </c:pt>
                <c:pt idx="3">
                  <c:v>4팀</c:v>
                </c:pt>
                <c:pt idx="4">
                  <c:v>Naver Clova AI</c:v>
                </c:pt>
                <c:pt idx="5">
                  <c:v>5팀</c:v>
                </c:pt>
                <c:pt idx="6">
                  <c:v>6팀</c:v>
                </c:pt>
                <c:pt idx="7">
                  <c:v>7팀</c:v>
                </c:pt>
                <c:pt idx="8">
                  <c:v>8팀</c:v>
                </c:pt>
                <c:pt idx="9">
                  <c:v>9팀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65</c:v>
                </c:pt>
                <c:pt idx="2">
                  <c:v>61</c:v>
                </c:pt>
                <c:pt idx="3">
                  <c:v>57</c:v>
                </c:pt>
                <c:pt idx="4">
                  <c:v>55</c:v>
                </c:pt>
                <c:pt idx="5">
                  <c:v>53</c:v>
                </c:pt>
                <c:pt idx="6">
                  <c:v>48</c:v>
                </c:pt>
                <c:pt idx="7">
                  <c:v>42</c:v>
                </c:pt>
                <c:pt idx="8">
                  <c:v>37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79-D346-9A1A-31E3A40F8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51043760"/>
        <c:axId val="458280016"/>
      </c:barChart>
      <c:catAx>
        <c:axId val="15104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>
                    <a:lumMod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endParaRPr lang="ko-KR"/>
          </a:p>
        </c:txPr>
        <c:crossAx val="458280016"/>
        <c:crosses val="autoZero"/>
        <c:auto val="1"/>
        <c:lblAlgn val="ctr"/>
        <c:lblOffset val="100"/>
        <c:noMultiLvlLbl val="0"/>
      </c:catAx>
      <c:valAx>
        <c:axId val="45828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24FA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pPr>
            <a:endParaRPr lang="ko-KR"/>
          </a:p>
        </c:txPr>
        <c:crossAx val="1510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24FA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r>
              <a:rPr lang="ko-KR" altLang="en-US" sz="2400" b="1" dirty="0">
                <a:solidFill>
                  <a:srgbClr val="487BD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나이 예측 오차 절댓값의 합</a:t>
            </a:r>
            <a:endParaRPr lang="en-US" altLang="ko-KR" sz="2400" b="1" dirty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487BDF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79-D346-9A1A-31E3A40F8F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487BDF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1팀</c:v>
                </c:pt>
                <c:pt idx="1">
                  <c:v>2팀</c:v>
                </c:pt>
                <c:pt idx="2">
                  <c:v>3팀</c:v>
                </c:pt>
                <c:pt idx="3">
                  <c:v>4팀</c:v>
                </c:pt>
                <c:pt idx="4">
                  <c:v>Naver Clova AI</c:v>
                </c:pt>
                <c:pt idx="5">
                  <c:v>5팀</c:v>
                </c:pt>
                <c:pt idx="6">
                  <c:v>6팀</c:v>
                </c:pt>
                <c:pt idx="7">
                  <c:v>7팀</c:v>
                </c:pt>
                <c:pt idx="8">
                  <c:v>8팀</c:v>
                </c:pt>
                <c:pt idx="9">
                  <c:v>9팀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65</c:v>
                </c:pt>
                <c:pt idx="2">
                  <c:v>61</c:v>
                </c:pt>
                <c:pt idx="3">
                  <c:v>57</c:v>
                </c:pt>
                <c:pt idx="4">
                  <c:v>55</c:v>
                </c:pt>
                <c:pt idx="5">
                  <c:v>53</c:v>
                </c:pt>
                <c:pt idx="6">
                  <c:v>48</c:v>
                </c:pt>
                <c:pt idx="7">
                  <c:v>42</c:v>
                </c:pt>
                <c:pt idx="8">
                  <c:v>37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79-D346-9A1A-31E3A40F8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51043760"/>
        <c:axId val="458280016"/>
      </c:barChart>
      <c:catAx>
        <c:axId val="15104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>
                    <a:lumMod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defRPr>
            </a:pPr>
            <a:endParaRPr lang="ko-KR"/>
          </a:p>
        </c:txPr>
        <c:crossAx val="458280016"/>
        <c:crosses val="autoZero"/>
        <c:auto val="1"/>
        <c:lblAlgn val="ctr"/>
        <c:lblOffset val="100"/>
        <c:noMultiLvlLbl val="0"/>
      </c:catAx>
      <c:valAx>
        <c:axId val="45828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24FA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pPr>
            <a:endParaRPr lang="ko-KR"/>
          </a:p>
        </c:txPr>
        <c:crossAx val="1510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24FA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/>
          <p:cNvSpPr>
            <a:spLocks noGrp="1"/>
          </p:cNvSpPr>
          <p:nvPr>
            <p:ph type="body" sz="quarter" idx="13"/>
          </p:nvPr>
        </p:nvSpPr>
        <p:spPr>
          <a:xfrm>
            <a:off x="964406" y="5017959"/>
            <a:ext cx="3418408" cy="864000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85224" y="3295989"/>
            <a:ext cx="11065037" cy="1470487"/>
          </a:xfrm>
          <a:prstGeom prst="rect">
            <a:avLst/>
          </a:prstGeom>
        </p:spPr>
        <p:txBody>
          <a:bodyPr wrap="square" lIns="42333" tIns="42333" rIns="42333" bIns="42333">
            <a:spAutoFit/>
          </a:bodyPr>
          <a:lstStyle>
            <a:lvl1pPr algn="l" defTabSz="486833">
              <a:lnSpc>
                <a:spcPct val="100000"/>
              </a:lnSpc>
              <a:defRPr sz="9000" spc="-180">
                <a:solidFill>
                  <a:schemeClr val="tx1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r>
              <a:rPr dirty="0"/>
              <a:t>Course T</a:t>
            </a:r>
            <a:r>
              <a:rPr lang="en-US" dirty="0"/>
              <a:t>i</a:t>
            </a:r>
            <a:r>
              <a:rPr dirty="0"/>
              <a:t>tle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26D2AAE2-6C39-1443-ADA2-CF7DD47A5B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4" y="5109746"/>
            <a:ext cx="1070255" cy="70897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N</a:t>
            </a:r>
            <a:r>
              <a:rPr kumimoji="1" lang="ko-KR" altLang="en-US" dirty="0"/>
              <a:t>장</a:t>
            </a:r>
            <a:endParaRPr kumimoji="1" lang="ko-Kore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787BAAF-26C6-8144-A5E0-F144E93230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6467" y="5109746"/>
            <a:ext cx="2076095" cy="70897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 b="0" i="0">
                <a:solidFill>
                  <a:srgbClr val="23418A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Subtitle</a:t>
            </a:r>
            <a:endParaRPr kumimoji="1" lang="ko-Kore-KR" altLang="en-US" dirty="0"/>
          </a:p>
        </p:txBody>
      </p:sp>
      <p:sp>
        <p:nvSpPr>
          <p:cNvPr id="25" name="텍스트 개체 틀 9">
            <a:extLst>
              <a:ext uri="{FF2B5EF4-FFF2-40B4-BE49-F238E27FC236}">
                <a16:creationId xmlns:a16="http://schemas.microsoft.com/office/drawing/2014/main" id="{A9834FB6-4984-5149-A9C7-E1871260F7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685" y="6454395"/>
            <a:ext cx="2749649" cy="54715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b="0" i="0"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Lecturer Name</a:t>
            </a:r>
            <a:endParaRPr kumimoji="1" lang="ko-Kore-KR" altLang="en-US"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r>
              <a:rPr kumimoji="1" lang="en-US" altLang="ko-Kore-KR" dirty="0"/>
              <a:t>Course Logo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6B3C58-4421-8041-8BA2-87E32C207C6F}"/>
              </a:ext>
            </a:extLst>
          </p:cNvPr>
          <p:cNvGrpSpPr/>
          <p:nvPr userDrawn="1"/>
        </p:nvGrpSpPr>
        <p:grpSpPr>
          <a:xfrm>
            <a:off x="14596286" y="10349607"/>
            <a:ext cx="4797214" cy="391376"/>
            <a:chOff x="15109634" y="10349607"/>
            <a:chExt cx="4797214" cy="3913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8319F0-B90B-084E-A18D-24D376A594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831579" y="10350058"/>
              <a:ext cx="755160" cy="3904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ED69F2-6D38-4C48-B117-9302786CC6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912" y="10349607"/>
              <a:ext cx="875936" cy="39137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D0F2D4-A2CB-344E-83BA-3589C0FDE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634" y="10350058"/>
              <a:ext cx="402305" cy="39047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7FACDB-16C9-5549-8FC1-8EEAFA353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379" y="10413126"/>
              <a:ext cx="876300" cy="26433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0F55EFC-C1D8-034D-913E-1C9083B7AC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8102319" y="10350058"/>
              <a:ext cx="608953" cy="39047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rriculum 01">
    <p:bg>
      <p:bgPr>
        <a:solidFill>
          <a:srgbClr val="CA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선"/>
          <p:cNvSpPr>
            <a:spLocks noGrp="1"/>
          </p:cNvSpPr>
          <p:nvPr>
            <p:ph type="body" sz="quarter" idx="13" hasCustomPrompt="1"/>
          </p:nvPr>
        </p:nvSpPr>
        <p:spPr>
          <a:xfrm flipV="1">
            <a:off x="7847500" y="1821083"/>
            <a:ext cx="0" cy="8328755"/>
          </a:xfrm>
          <a:prstGeom prst="line">
            <a:avLst/>
          </a:prstGeom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/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rPr lang="ko-KR" altLang="en-US" dirty="0"/>
              <a:t>   </a:t>
            </a:r>
            <a:endParaRPr dirty="0"/>
          </a:p>
        </p:txBody>
      </p:sp>
      <p:sp>
        <p:nvSpPr>
          <p:cNvPr id="59" name="직사각형"/>
          <p:cNvSpPr/>
          <p:nvPr/>
        </p:nvSpPr>
        <p:spPr>
          <a:xfrm>
            <a:off x="0" y="0"/>
            <a:ext cx="6731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66090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66090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66090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62BA5FEE-7F56-9549-8EFE-13A1D67B8C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824" y="1127124"/>
            <a:ext cx="4737736" cy="1070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Curriculum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6614" y="14478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6614" y="42672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614" y="71120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03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2013" y="22542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2013" y="50736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82013" y="78930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63534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Title">
    <p:bg>
      <p:bgPr>
        <a:solidFill>
          <a:srgbClr val="2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Title"/>
          <p:cNvSpPr txBox="1">
            <a:spLocks noGrp="1"/>
          </p:cNvSpPr>
          <p:nvPr>
            <p:ph type="body" sz="quarter" idx="13"/>
          </p:nvPr>
        </p:nvSpPr>
        <p:spPr>
          <a:xfrm>
            <a:off x="891624" y="2192231"/>
            <a:ext cx="6429602" cy="1316599"/>
          </a:xfrm>
          <a:prstGeom prst="rect">
            <a:avLst/>
          </a:prstGeom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100000"/>
              </a:lnSpc>
              <a:defRPr sz="8000" spc="-159"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r>
              <a:t>Chapter Title</a:t>
            </a:r>
          </a:p>
        </p:txBody>
      </p:sp>
      <p:sp>
        <p:nvSpPr>
          <p:cNvPr id="93" name="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42424" y="1392445"/>
            <a:ext cx="697840" cy="701046"/>
          </a:xfrm>
          <a:prstGeom prst="rect">
            <a:avLst/>
          </a:prstGeom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100000"/>
              </a:lnSpc>
              <a:defRPr sz="4000">
                <a:solidFill>
                  <a:srgbClr val="CADF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r>
              <a:t>01</a:t>
            </a:r>
          </a:p>
        </p:txBody>
      </p:sp>
      <p:sp>
        <p:nvSpPr>
          <p:cNvPr id="94" name="직사각형"/>
          <p:cNvSpPr/>
          <p:nvPr/>
        </p:nvSpPr>
        <p:spPr>
          <a:xfrm>
            <a:off x="-1" y="9915888"/>
            <a:ext cx="20320001" cy="1524001"/>
          </a:xfrm>
          <a:prstGeom prst="rect">
            <a:avLst/>
          </a:prstGeom>
          <a:solidFill>
            <a:srgbClr val="487BD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Confidential all right reserved">
            <a:extLst>
              <a:ext uri="{FF2B5EF4-FFF2-40B4-BE49-F238E27FC236}">
                <a16:creationId xmlns:a16="http://schemas.microsoft.com/office/drawing/2014/main" id="{B066064D-ECB7-9440-8163-FA6D2ED190C8}"/>
              </a:ext>
            </a:extLst>
          </p:cNvPr>
          <p:cNvSpPr txBox="1"/>
          <p:nvPr userDrawn="1"/>
        </p:nvSpPr>
        <p:spPr>
          <a:xfrm>
            <a:off x="893805" y="10215323"/>
            <a:ext cx="3475845" cy="39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90000"/>
              </a:lnSpc>
              <a:defRPr sz="2000"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pPr>
              <a:lnSpc>
                <a:spcPct val="100000"/>
              </a:lnSpc>
            </a:pPr>
            <a:r>
              <a:rPr b="0" i="0" dirty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t>Confidential all right reserved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995965-09B1-5B4B-9E32-9932BD6E234C}"/>
              </a:ext>
            </a:extLst>
          </p:cNvPr>
          <p:cNvGrpSpPr/>
          <p:nvPr userDrawn="1"/>
        </p:nvGrpSpPr>
        <p:grpSpPr>
          <a:xfrm>
            <a:off x="14596286" y="10349607"/>
            <a:ext cx="4797214" cy="391376"/>
            <a:chOff x="15109634" y="10349607"/>
            <a:chExt cx="4797214" cy="39137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6A7E3C-55C7-0941-9044-C99A039B31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831579" y="10350058"/>
              <a:ext cx="755160" cy="3904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7DEB5D0-8435-6044-8383-AFD6E98C20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912" y="10349607"/>
              <a:ext cx="875936" cy="39137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671CF2C-E0A2-9C40-8F6E-0359292D87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634" y="10350058"/>
              <a:ext cx="402305" cy="3904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5E0BC49-1500-CA41-8C80-0266FFA38F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379" y="10413126"/>
              <a:ext cx="876300" cy="26433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3171AF-387E-A94E-9EFE-EC2C36008D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8102319" y="10350058"/>
              <a:ext cx="608953" cy="39047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"/>
          <p:cNvSpPr/>
          <p:nvPr/>
        </p:nvSpPr>
        <p:spPr>
          <a:xfrm>
            <a:off x="3430" y="0"/>
            <a:ext cx="20320001" cy="1524000"/>
          </a:xfrm>
          <a:prstGeom prst="rect">
            <a:avLst/>
          </a:prstGeom>
          <a:solidFill>
            <a:srgbClr val="CAD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062F0BC-DB23-7A4F-A6EE-EBF365C4BB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650" y="484188"/>
            <a:ext cx="792000" cy="701675"/>
          </a:xfrm>
          <a:prstGeom prst="rect">
            <a:avLst/>
          </a:prstGeom>
        </p:spPr>
        <p:txBody>
          <a:bodyPr lIns="0"/>
          <a:lstStyle>
            <a:lvl1pPr algn="l">
              <a:defRPr sz="4000" b="1" i="0">
                <a:solidFill>
                  <a:srgbClr val="2B77BC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3FBC352-6610-6D47-82A7-789F036E1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0050" y="484188"/>
            <a:ext cx="3663950" cy="701675"/>
          </a:xfrm>
          <a:prstGeom prst="rect">
            <a:avLst/>
          </a:prstGeom>
        </p:spPr>
        <p:txBody>
          <a:bodyPr lIns="0"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Chapter Title</a:t>
            </a: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C5057D-A54F-A048-A6A5-03519B9BF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23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84" y="2214351"/>
            <a:ext cx="406400" cy="406400"/>
          </a:xfrm>
          <a:prstGeom prst="rect">
            <a:avLst/>
          </a:prstGeom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468FB425-7EC3-EC4E-B31C-40834662C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650" y="2036762"/>
            <a:ext cx="3663950" cy="701675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Sub Title</a:t>
            </a:r>
            <a:endParaRPr kumimoji="1" lang="ko-Kore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119DD0D-1952-7E41-A5BE-6E6B67C95D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9000" y="3094038"/>
            <a:ext cx="18542000" cy="6761162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dolore magna </a:t>
            </a:r>
            <a:r>
              <a:rPr lang="en" altLang="ko-Kore-KR" dirty="0" err="1"/>
              <a:t>aliqua</a:t>
            </a:r>
            <a:r>
              <a:rPr lang="en" altLang="ko-Kore-KR" dirty="0"/>
              <a:t>. Ut </a:t>
            </a:r>
            <a:r>
              <a:rPr lang="en" altLang="ko-Kore-KR" dirty="0" err="1"/>
              <a:t>enim</a:t>
            </a:r>
            <a:r>
              <a:rPr lang="en" altLang="ko-Kore-KR" dirty="0"/>
              <a:t> ad minim </a:t>
            </a:r>
            <a:r>
              <a:rPr lang="en" altLang="ko-Kore-KR" dirty="0" err="1"/>
              <a:t>veniam</a:t>
            </a:r>
            <a:r>
              <a:rPr lang="en" altLang="ko-Kore-KR" dirty="0"/>
              <a:t>, </a:t>
            </a:r>
            <a:r>
              <a:rPr lang="en" altLang="ko-Kore-KR" dirty="0" err="1"/>
              <a:t>quis</a:t>
            </a:r>
            <a:r>
              <a:rPr lang="en" altLang="ko-Kore-KR" dirty="0"/>
              <a:t> </a:t>
            </a:r>
            <a:r>
              <a:rPr lang="en" altLang="ko-Kore-KR" dirty="0" err="1"/>
              <a:t>nostrud</a:t>
            </a:r>
            <a:r>
              <a:rPr lang="en" altLang="ko-Kore-KR" dirty="0"/>
              <a:t> exercitation </a:t>
            </a:r>
            <a:r>
              <a:rPr lang="en" altLang="ko-Kore-KR" dirty="0" err="1"/>
              <a:t>ullamco</a:t>
            </a:r>
            <a:r>
              <a:rPr lang="en" altLang="ko-Kore-KR" dirty="0"/>
              <a:t> </a:t>
            </a:r>
            <a:r>
              <a:rPr lang="en" altLang="ko-Kore-KR" dirty="0" err="1"/>
              <a:t>laboris</a:t>
            </a:r>
            <a:r>
              <a:rPr lang="en" altLang="ko-Kore-KR" dirty="0"/>
              <a:t> nisi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aliquip</a:t>
            </a:r>
            <a:r>
              <a:rPr lang="en" altLang="ko-Kore-KR" dirty="0"/>
              <a:t> ex </a:t>
            </a:r>
            <a:r>
              <a:rPr lang="en" altLang="ko-Kore-KR" dirty="0" err="1"/>
              <a:t>ea</a:t>
            </a:r>
            <a:r>
              <a:rPr lang="en" altLang="ko-Kore-KR" dirty="0"/>
              <a:t> </a:t>
            </a:r>
            <a:r>
              <a:rPr lang="en" altLang="ko-Kore-KR" dirty="0" err="1"/>
              <a:t>commodo</a:t>
            </a:r>
            <a:r>
              <a:rPr lang="en" altLang="ko-Kore-KR" dirty="0"/>
              <a:t> </a:t>
            </a:r>
            <a:r>
              <a:rPr lang="en" altLang="ko-Kore-KR" dirty="0" err="1"/>
              <a:t>consequat</a:t>
            </a:r>
            <a:r>
              <a:rPr lang="en" altLang="ko-Kore-KR" dirty="0"/>
              <a:t>. Duis </a:t>
            </a:r>
            <a:r>
              <a:rPr lang="en" altLang="ko-Kore-KR" dirty="0" err="1"/>
              <a:t>aute</a:t>
            </a:r>
            <a:r>
              <a:rPr lang="en" altLang="ko-Kore-KR" dirty="0"/>
              <a:t> </a:t>
            </a:r>
            <a:r>
              <a:rPr lang="en" altLang="ko-Kore-KR" dirty="0" err="1"/>
              <a:t>irure</a:t>
            </a:r>
            <a:r>
              <a:rPr lang="en" altLang="ko-Kore-KR" dirty="0"/>
              <a:t> dolor in </a:t>
            </a:r>
            <a:r>
              <a:rPr lang="en" altLang="ko-Kore-KR" dirty="0" err="1"/>
              <a:t>reprehenderit</a:t>
            </a:r>
            <a:r>
              <a:rPr lang="en" altLang="ko-Kore-KR" dirty="0"/>
              <a:t> in </a:t>
            </a:r>
            <a:r>
              <a:rPr lang="en" altLang="ko-Kore-KR" dirty="0" err="1"/>
              <a:t>voluptate</a:t>
            </a:r>
            <a:r>
              <a:rPr lang="en" altLang="ko-Kore-KR" dirty="0"/>
              <a:t> </a:t>
            </a:r>
            <a:r>
              <a:rPr lang="en" altLang="ko-Kore-KR" dirty="0" err="1"/>
              <a:t>velit</a:t>
            </a:r>
            <a:r>
              <a:rPr lang="en" altLang="ko-Kore-KR" dirty="0"/>
              <a:t> </a:t>
            </a:r>
            <a:r>
              <a:rPr lang="en" altLang="ko-Kore-KR" dirty="0" err="1"/>
              <a:t>esse</a:t>
            </a:r>
            <a:r>
              <a:rPr lang="en" altLang="ko-Kore-KR" dirty="0"/>
              <a:t> </a:t>
            </a:r>
            <a:r>
              <a:rPr lang="en" altLang="ko-Kore-KR" dirty="0" err="1"/>
              <a:t>cillum</a:t>
            </a:r>
            <a:r>
              <a:rPr lang="en" altLang="ko-Kore-KR" dirty="0"/>
              <a:t> dolore </a:t>
            </a:r>
            <a:r>
              <a:rPr lang="en" altLang="ko-Kore-KR" dirty="0" err="1"/>
              <a:t>eu</a:t>
            </a:r>
            <a:r>
              <a:rPr lang="en" altLang="ko-Kore-KR" dirty="0"/>
              <a:t> </a:t>
            </a:r>
            <a:r>
              <a:rPr lang="en" altLang="ko-Kore-KR" dirty="0" err="1"/>
              <a:t>fugiat</a:t>
            </a:r>
            <a:r>
              <a:rPr lang="en" altLang="ko-Kore-KR" dirty="0"/>
              <a:t> </a:t>
            </a:r>
            <a:r>
              <a:rPr lang="en" altLang="ko-Kore-KR" dirty="0" err="1"/>
              <a:t>nulla</a:t>
            </a:r>
            <a:r>
              <a:rPr lang="en" altLang="ko-Kore-KR" dirty="0"/>
              <a:t> </a:t>
            </a:r>
            <a:r>
              <a:rPr lang="en" altLang="ko-Kore-KR" dirty="0" err="1"/>
              <a:t>pariatur</a:t>
            </a:r>
            <a:r>
              <a:rPr lang="en" altLang="ko-Kore-KR" dirty="0"/>
              <a:t>. </a:t>
            </a:r>
            <a:r>
              <a:rPr lang="en" altLang="ko-Kore-KR" dirty="0" err="1"/>
              <a:t>Excepteur</a:t>
            </a:r>
            <a:r>
              <a:rPr lang="en" altLang="ko-Kore-KR" dirty="0"/>
              <a:t> </a:t>
            </a:r>
            <a:r>
              <a:rPr lang="en" altLang="ko-Kore-KR" dirty="0" err="1"/>
              <a:t>sint</a:t>
            </a:r>
            <a:r>
              <a:rPr lang="en" altLang="ko-Kore-KR" dirty="0"/>
              <a:t> </a:t>
            </a:r>
            <a:r>
              <a:rPr lang="en" altLang="ko-Kore-KR" dirty="0" err="1"/>
              <a:t>occaecat</a:t>
            </a:r>
            <a:r>
              <a:rPr lang="en" altLang="ko-Kore-KR" dirty="0"/>
              <a:t> </a:t>
            </a:r>
            <a:r>
              <a:rPr lang="en" altLang="ko-Kore-KR" dirty="0" err="1"/>
              <a:t>cupidatat</a:t>
            </a:r>
            <a:r>
              <a:rPr lang="en" altLang="ko-Kore-KR" dirty="0"/>
              <a:t> non </a:t>
            </a:r>
            <a:r>
              <a:rPr lang="en" altLang="ko-Kore-KR" dirty="0" err="1"/>
              <a:t>proident</a:t>
            </a:r>
            <a:r>
              <a:rPr lang="en" altLang="ko-Kore-KR" dirty="0"/>
              <a:t>, sunt in culpa qui </a:t>
            </a:r>
            <a:r>
              <a:rPr lang="en" altLang="ko-Kore-KR" dirty="0" err="1"/>
              <a:t>officia</a:t>
            </a:r>
            <a:r>
              <a:rPr lang="en" altLang="ko-Kore-KR" dirty="0"/>
              <a:t> </a:t>
            </a:r>
            <a:r>
              <a:rPr lang="en" altLang="ko-Kore-KR" dirty="0" err="1"/>
              <a:t>deserunt</a:t>
            </a:r>
            <a:r>
              <a:rPr lang="en" altLang="ko-Kore-KR" dirty="0"/>
              <a:t> </a:t>
            </a:r>
            <a:r>
              <a:rPr lang="en" altLang="ko-Kore-KR" dirty="0" err="1"/>
              <a:t>mollit</a:t>
            </a:r>
            <a:r>
              <a:rPr lang="en" altLang="ko-Kore-KR" dirty="0"/>
              <a:t> </a:t>
            </a:r>
            <a:r>
              <a:rPr lang="en" altLang="ko-Kore-KR" dirty="0" err="1"/>
              <a:t>anim</a:t>
            </a:r>
            <a:r>
              <a:rPr lang="en" altLang="ko-Kore-KR" dirty="0"/>
              <a:t> id </a:t>
            </a:r>
            <a:r>
              <a:rPr lang="en" altLang="ko-Kore-KR" dirty="0" err="1"/>
              <a:t>est</a:t>
            </a:r>
            <a:r>
              <a:rPr lang="en" altLang="ko-Kore-KR" dirty="0"/>
              <a:t> </a:t>
            </a:r>
            <a:r>
              <a:rPr lang="en" altLang="ko-Kore-KR" dirty="0" err="1"/>
              <a:t>laborum</a:t>
            </a:r>
            <a:r>
              <a:rPr lang="en" altLang="ko-Kore-KR" dirty="0"/>
              <a:t>.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/>
          <p:cNvSpPr/>
          <p:nvPr/>
        </p:nvSpPr>
        <p:spPr>
          <a:xfrm>
            <a:off x="-1" y="9915888"/>
            <a:ext cx="20320001" cy="1524001"/>
          </a:xfrm>
          <a:prstGeom prst="rect">
            <a:avLst/>
          </a:prstGeom>
          <a:solidFill>
            <a:srgbClr val="487BD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Confidential all right reserved"/>
          <p:cNvSpPr txBox="1"/>
          <p:nvPr/>
        </p:nvSpPr>
        <p:spPr>
          <a:xfrm>
            <a:off x="893805" y="10215323"/>
            <a:ext cx="3475845" cy="39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90000"/>
              </a:lnSpc>
              <a:defRPr sz="2000"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pPr>
              <a:lnSpc>
                <a:spcPct val="100000"/>
              </a:lnSpc>
            </a:pPr>
            <a:r>
              <a:rPr b="0" i="0" dirty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t>Confidential all right reserved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4" r:id="rId3"/>
    <p:sldLayoutId id="2147483655" r:id="rId4"/>
  </p:sldLayoutIdLst>
  <p:transition spd="med"/>
  <p:txStyles>
    <p:title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3556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7112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0668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4224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orms.gle/7HGzeLvc23vxgt3F7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A29C06-EC2A-CF40-A43C-51D75A264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406" y="6215452"/>
            <a:ext cx="9258312" cy="864000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71DF0-4BA9-B144-8642-005017653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225" y="3022040"/>
            <a:ext cx="18674984" cy="2855482"/>
          </a:xfrm>
        </p:spPr>
        <p:txBody>
          <a:bodyPr/>
          <a:lstStyle/>
          <a:p>
            <a:r>
              <a:rPr kumimoji="1" lang="en-US" altLang="ko-Kore-KR" dirty="0"/>
              <a:t>2020 NIPA</a:t>
            </a:r>
            <a:r>
              <a:rPr kumimoji="1" lang="ko-KR" altLang="en-US" dirty="0"/>
              <a:t> 인공지능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데이터분석</a:t>
            </a:r>
            <a:endParaRPr kumimoji="1" lang="en-US" altLang="ko-KR" dirty="0"/>
          </a:p>
          <a:p>
            <a:r>
              <a:rPr kumimoji="1" lang="ko-KR" altLang="en-US" dirty="0" err="1"/>
              <a:t>믹스앤매치</a:t>
            </a:r>
            <a:r>
              <a:rPr kumimoji="1" lang="ko-KR" altLang="en-US" dirty="0"/>
              <a:t> 아카데미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3CCA3C-246F-C14A-8C58-59291FF683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66871" y="6338771"/>
            <a:ext cx="9055846" cy="70897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인공지능 </a:t>
            </a:r>
            <a:r>
              <a:rPr kumimoji="1" lang="en-US" altLang="ko-KR" dirty="0"/>
              <a:t>vs </a:t>
            </a:r>
            <a:r>
              <a:rPr kumimoji="1" lang="ko-KR" altLang="en-US" dirty="0" err="1"/>
              <a:t>인간지능</a:t>
            </a:r>
            <a:r>
              <a:rPr kumimoji="1" lang="en-US" altLang="ko-KR" dirty="0"/>
              <a:t>]</a:t>
            </a:r>
            <a:r>
              <a:rPr kumimoji="1" lang="ko-KR" altLang="en-US" dirty="0"/>
              <a:t> 평균 외모 나이는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886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API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en-US" altLang="ko-KR" dirty="0"/>
              <a:t>API(Application Programming Interface)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는 응용 프로그램에서 사용할 수 있도록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524FA1"/>
                </a:solidFill>
              </a:rPr>
              <a:t>만들어진 기능들을 사용</a:t>
            </a:r>
            <a:r>
              <a:rPr lang="ko-KR" altLang="en-US" dirty="0"/>
              <a:t>할 수 있게 만든 인터페이스</a:t>
            </a:r>
            <a:endParaRPr lang="en" altLang="ko-Kore-KR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6D45DA3-DB14-F547-949A-852EF9A3D462}"/>
              </a:ext>
            </a:extLst>
          </p:cNvPr>
          <p:cNvSpPr txBox="1">
            <a:spLocks/>
          </p:cNvSpPr>
          <p:nvPr/>
        </p:nvSpPr>
        <p:spPr>
          <a:xfrm>
            <a:off x="0" y="11036851"/>
            <a:ext cx="16921922" cy="35339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1800" dirty="0"/>
              <a:t>이미지 출처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redhat.com</a:t>
            </a:r>
            <a:endParaRPr lang="en" altLang="ko-Kore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CF2841-5278-644E-8C0F-161CD1CA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02" y="5703891"/>
            <a:ext cx="5593058" cy="3416300"/>
          </a:xfrm>
          <a:prstGeom prst="rect">
            <a:avLst/>
          </a:prstGeom>
        </p:spPr>
      </p:pic>
      <p:pic>
        <p:nvPicPr>
          <p:cNvPr id="15" name="그래픽 14" descr="남자">
            <a:extLst>
              <a:ext uri="{FF2B5EF4-FFF2-40B4-BE49-F238E27FC236}">
                <a16:creationId xmlns:a16="http://schemas.microsoft.com/office/drawing/2014/main" id="{08C47EA8-0211-2243-B303-91E9A8655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030" y="6277822"/>
            <a:ext cx="1605822" cy="1605822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472170A1-A67B-494B-B089-CE3F860AB993}"/>
              </a:ext>
            </a:extLst>
          </p:cNvPr>
          <p:cNvSpPr/>
          <p:nvPr/>
        </p:nvSpPr>
        <p:spPr>
          <a:xfrm>
            <a:off x="4212314" y="6792498"/>
            <a:ext cx="616226" cy="57647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solidFill>
              <a:schemeClr val="bg2"/>
            </a:solidFill>
            <a:miter lim="400000"/>
          </a:ln>
          <a:effectLst>
            <a:outerShdw blurRad="889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AF8CAC10-8285-E24C-BA24-810B9F99069E}"/>
              </a:ext>
            </a:extLst>
          </p:cNvPr>
          <p:cNvSpPr/>
          <p:nvPr/>
        </p:nvSpPr>
        <p:spPr>
          <a:xfrm>
            <a:off x="12540522" y="6792498"/>
            <a:ext cx="616226" cy="57647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solidFill>
              <a:schemeClr val="bg2"/>
            </a:solidFill>
            <a:miter lim="400000"/>
          </a:ln>
          <a:effectLst>
            <a:outerShdw blurRad="889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EE1CF352-FC10-B140-BEC4-595DF8216F13}"/>
              </a:ext>
            </a:extLst>
          </p:cNvPr>
          <p:cNvSpPr txBox="1">
            <a:spLocks/>
          </p:cNvSpPr>
          <p:nvPr/>
        </p:nvSpPr>
        <p:spPr>
          <a:xfrm>
            <a:off x="13903960" y="6154086"/>
            <a:ext cx="5013508" cy="1853294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en-US" altLang="ko-Kore-KR" dirty="0"/>
              <a:t>API</a:t>
            </a:r>
            <a:r>
              <a:rPr lang="ko-Kore-KR" altLang="en-US" dirty="0"/>
              <a:t>만 호출하면</a:t>
            </a:r>
            <a:endParaRPr lang="en-US" altLang="ko-Kore-KR" dirty="0"/>
          </a:p>
          <a:p>
            <a:pPr algn="ctr" hangingPunct="1"/>
            <a:r>
              <a:rPr lang="ko-Kore-KR" altLang="en-US" dirty="0"/>
              <a:t>원하는 기능들을</a:t>
            </a:r>
            <a:endParaRPr lang="en-US" altLang="ko-Kore-KR" dirty="0"/>
          </a:p>
          <a:p>
            <a:pPr algn="ctr" hangingPunct="1"/>
            <a:r>
              <a:rPr lang="ko-Kore-KR" altLang="en-US" dirty="0"/>
              <a:t>바로 사용 가능</a:t>
            </a:r>
            <a:r>
              <a:rPr lang="en-US" altLang="ko-Kore-KR" dirty="0"/>
              <a:t>!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24642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사용 구분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ko-Kore-KR" altLang="en-US" dirty="0"/>
              <a:t>사용 방식에 따라 </a:t>
            </a:r>
            <a:r>
              <a:rPr lang="ko-Kore-KR" altLang="en-US" b="1" dirty="0">
                <a:solidFill>
                  <a:srgbClr val="487BDF"/>
                </a:solidFill>
              </a:rPr>
              <a:t>무료 </a:t>
            </a:r>
            <a:r>
              <a:rPr lang="en-US" altLang="ko-Kore-KR" b="1" dirty="0">
                <a:solidFill>
                  <a:srgbClr val="487BDF"/>
                </a:solidFill>
              </a:rPr>
              <a:t>API</a:t>
            </a:r>
            <a:r>
              <a:rPr lang="en-US" altLang="ko-KR" b="1" dirty="0">
                <a:solidFill>
                  <a:srgbClr val="487BDF"/>
                </a:solidFill>
              </a:rPr>
              <a:t>(</a:t>
            </a:r>
            <a:r>
              <a:rPr lang="ko-Kore-KR" altLang="en-US" b="1" dirty="0">
                <a:solidFill>
                  <a:srgbClr val="487BDF"/>
                </a:solidFill>
              </a:rPr>
              <a:t>≒</a:t>
            </a:r>
            <a:r>
              <a:rPr lang="en-US" altLang="ko-KR" b="1" dirty="0">
                <a:solidFill>
                  <a:srgbClr val="487BDF"/>
                </a:solidFill>
              </a:rPr>
              <a:t>Open API)</a:t>
            </a:r>
            <a:r>
              <a:rPr lang="ko-Kore-KR" altLang="en-US" dirty="0"/>
              <a:t>와 </a:t>
            </a:r>
            <a:r>
              <a:rPr lang="ko-Kore-KR" altLang="en-US" b="1" dirty="0">
                <a:solidFill>
                  <a:srgbClr val="487BDF"/>
                </a:solidFill>
              </a:rPr>
              <a:t>유료 </a:t>
            </a:r>
            <a:r>
              <a:rPr lang="en-US" altLang="ko-Kore-KR" b="1" dirty="0">
                <a:solidFill>
                  <a:srgbClr val="487BDF"/>
                </a:solidFill>
              </a:rPr>
              <a:t>API</a:t>
            </a:r>
            <a:r>
              <a:rPr lang="ko-Kore-KR" altLang="en-US" dirty="0"/>
              <a:t>로 구분</a:t>
            </a:r>
            <a:endParaRPr lang="en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CCD006-67B0-BC4D-B106-321C34B6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75" y="8683519"/>
            <a:ext cx="3388850" cy="1578896"/>
          </a:xfrm>
          <a:prstGeom prst="rect">
            <a:avLst/>
          </a:prstGeom>
        </p:spPr>
      </p:pic>
      <p:pic>
        <p:nvPicPr>
          <p:cNvPr id="6146" name="Picture 2" descr="Google API로 GDrive랑 Gspread 사용하기">
            <a:extLst>
              <a:ext uri="{FF2B5EF4-FFF2-40B4-BE49-F238E27FC236}">
                <a16:creationId xmlns:a16="http://schemas.microsoft.com/office/drawing/2014/main" id="{1F947F6B-212F-224B-A367-534CABD8C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36987" r="5949" b="26923"/>
          <a:stretch/>
        </p:blipFill>
        <p:spPr bwMode="auto">
          <a:xfrm>
            <a:off x="12359936" y="9132610"/>
            <a:ext cx="4853349" cy="99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9F453D99-FEA2-4649-9F7A-37C797EE4B10}"/>
              </a:ext>
            </a:extLst>
          </p:cNvPr>
          <p:cNvSpPr txBox="1">
            <a:spLocks/>
          </p:cNvSpPr>
          <p:nvPr/>
        </p:nvSpPr>
        <p:spPr>
          <a:xfrm>
            <a:off x="889001" y="4646613"/>
            <a:ext cx="1823720" cy="70167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524FA1"/>
                </a:solidFill>
                <a:uFillTx/>
                <a:latin typeface="SpoqaHanSans-Bold" panose="020B0500000000000000" pitchFamily="34" charset="-128"/>
                <a:ea typeface="SpoqaHanSans-Bold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ore-KR" altLang="en-US" sz="3200" dirty="0">
                <a:solidFill>
                  <a:srgbClr val="487BDF"/>
                </a:solidFill>
              </a:rPr>
              <a:t>무료 </a:t>
            </a:r>
            <a:r>
              <a:rPr kumimoji="1" lang="en-US" altLang="ko-Kore-KR" sz="3200" dirty="0">
                <a:solidFill>
                  <a:srgbClr val="487BDF"/>
                </a:solidFill>
              </a:rPr>
              <a:t>API</a:t>
            </a:r>
            <a:endParaRPr kumimoji="1" lang="ko-Kore-KR" altLang="en-US" sz="3200" dirty="0">
              <a:solidFill>
                <a:srgbClr val="487BDF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7109B4A6-89C3-F542-A3D6-8EFEA8ECF005}"/>
              </a:ext>
            </a:extLst>
          </p:cNvPr>
          <p:cNvSpPr txBox="1">
            <a:spLocks/>
          </p:cNvSpPr>
          <p:nvPr/>
        </p:nvSpPr>
        <p:spPr>
          <a:xfrm>
            <a:off x="10660382" y="4646613"/>
            <a:ext cx="1823720" cy="70167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524FA1"/>
                </a:solidFill>
                <a:uFillTx/>
                <a:latin typeface="SpoqaHanSans-Bold" panose="020B0500000000000000" pitchFamily="34" charset="-128"/>
                <a:ea typeface="SpoqaHanSans-Bold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ore-KR" altLang="en-US" sz="3200" dirty="0">
                <a:solidFill>
                  <a:srgbClr val="487BDF"/>
                </a:solidFill>
              </a:rPr>
              <a:t>유료 </a:t>
            </a:r>
            <a:r>
              <a:rPr kumimoji="1" lang="en-US" altLang="ko-Kore-KR" sz="3200" dirty="0">
                <a:solidFill>
                  <a:srgbClr val="487BDF"/>
                </a:solidFill>
              </a:rPr>
              <a:t>API</a:t>
            </a:r>
            <a:endParaRPr kumimoji="1" lang="ko-Kore-KR" altLang="en-US" sz="3200" dirty="0">
              <a:solidFill>
                <a:srgbClr val="487BDF"/>
              </a:solidFill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92C41CA-5A23-0341-BFF6-48E8EC7D92F3}"/>
              </a:ext>
            </a:extLst>
          </p:cNvPr>
          <p:cNvSpPr txBox="1">
            <a:spLocks/>
          </p:cNvSpPr>
          <p:nvPr/>
        </p:nvSpPr>
        <p:spPr>
          <a:xfrm>
            <a:off x="889000" y="5497510"/>
            <a:ext cx="6913880" cy="161957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원하는 누구나 무료로 사용이 가능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 err="1"/>
              <a:t>어뷰징을</a:t>
            </a:r>
            <a:r>
              <a:rPr lang="ko-KR" altLang="en-US" sz="3200" dirty="0"/>
              <a:t> 막기 위해 일 사용량 제한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주로 공공 </a:t>
            </a:r>
            <a:r>
              <a:rPr lang="ko-Kore-KR" altLang="en-US" sz="3200" dirty="0"/>
              <a:t>플랫폼에서 제공</a:t>
            </a:r>
            <a:endParaRPr lang="en" altLang="ko-Kore-KR" sz="3200" dirty="0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A5FF4442-7450-3542-BF57-789DAC1B58CD}"/>
              </a:ext>
            </a:extLst>
          </p:cNvPr>
          <p:cNvSpPr txBox="1">
            <a:spLocks/>
          </p:cNvSpPr>
          <p:nvPr/>
        </p:nvSpPr>
        <p:spPr>
          <a:xfrm>
            <a:off x="10660382" y="5497510"/>
            <a:ext cx="8252458" cy="161957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buFontTx/>
              <a:buChar char="-"/>
            </a:pPr>
            <a:r>
              <a:rPr lang="ko-Kore-KR" altLang="en-US" sz="3200" dirty="0"/>
              <a:t>양질의 서비스 사용이 가능</a:t>
            </a:r>
            <a:endParaRPr lang="en-US" altLang="ko-Kore-KR" sz="3200" dirty="0"/>
          </a:p>
          <a:p>
            <a:pPr marL="571500" indent="-571500" hangingPunct="1">
              <a:buFontTx/>
              <a:buChar char="-"/>
            </a:pPr>
            <a:r>
              <a:rPr lang="ko-Kore-KR" altLang="en-US" sz="3200" dirty="0"/>
              <a:t>사용시 비용 부과</a:t>
            </a:r>
            <a:r>
              <a:rPr lang="en-US" altLang="ko-Kore-KR" sz="3200" dirty="0"/>
              <a:t>(</a:t>
            </a:r>
            <a:r>
              <a:rPr lang="ko-Kore-KR" altLang="en-US" sz="3200" dirty="0"/>
              <a:t>호출 </a:t>
            </a:r>
            <a:r>
              <a:rPr lang="en-US" altLang="ko-Kore-KR" sz="3200" dirty="0"/>
              <a:t>1</a:t>
            </a:r>
            <a:r>
              <a:rPr lang="ko-Kore-KR" altLang="en-US" sz="3200" dirty="0"/>
              <a:t>회당</a:t>
            </a:r>
            <a:r>
              <a:rPr lang="en-US" altLang="ko-Kore-KR" sz="3200" dirty="0"/>
              <a:t>, </a:t>
            </a:r>
            <a:r>
              <a:rPr lang="ko-Kore-KR" altLang="en-US" sz="3200" dirty="0"/>
              <a:t>용량당 등</a:t>
            </a:r>
            <a:r>
              <a:rPr lang="en-US" altLang="ko-Kore-KR" sz="3200" dirty="0"/>
              <a:t>)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주로 </a:t>
            </a:r>
            <a:r>
              <a:rPr lang="ko-Kore-KR" altLang="en-US" sz="3200" dirty="0"/>
              <a:t>기업체에서 제공</a:t>
            </a:r>
            <a:endParaRPr lang="en" altLang="ko-Kore-KR" sz="3200" dirty="0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4943DF84-31C8-424B-8315-421A35055B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650" y="484188"/>
            <a:ext cx="792000" cy="701675"/>
          </a:xfrm>
        </p:spPr>
        <p:txBody>
          <a:bodyPr/>
          <a:lstStyle/>
          <a:p>
            <a:r>
              <a:rPr kumimoji="1" lang="en-US" altLang="ko-Kore-KR" dirty="0"/>
              <a:t>03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54A37823-B844-C645-8D36-F4833398C2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3663950" cy="701675"/>
          </a:xfrm>
        </p:spPr>
        <p:txBody>
          <a:bodyPr/>
          <a:lstStyle/>
          <a:p>
            <a:r>
              <a:rPr kumimoji="1" lang="en-US" altLang="ko-KR" dirty="0"/>
              <a:t>API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45747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API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en-US" altLang="ko-Kore-KR" dirty="0"/>
              <a:t>API</a:t>
            </a:r>
            <a:r>
              <a:rPr kumimoji="1" lang="ko-Kore-KR" altLang="en-US" dirty="0"/>
              <a:t>를 활용한 개발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ko-Kore-KR" altLang="en-US" dirty="0"/>
              <a:t>잘 만들어진 </a:t>
            </a:r>
            <a:r>
              <a:rPr lang="en-US" altLang="ko-Kore-KR" dirty="0"/>
              <a:t>API</a:t>
            </a:r>
            <a:r>
              <a:rPr lang="ko-Kore-KR" altLang="en-US" dirty="0"/>
              <a:t>를 활용하면 개발 기간</a:t>
            </a:r>
            <a:r>
              <a:rPr lang="en-US" altLang="ko-Kore-KR" dirty="0"/>
              <a:t>/</a:t>
            </a:r>
            <a:r>
              <a:rPr lang="ko-Kore-KR" altLang="en-US" dirty="0"/>
              <a:t>난이도를 단축하고 양질의 서비스 제공이 가능</a:t>
            </a:r>
            <a:endParaRPr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CABBB-7B08-1E44-9082-F7997F39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5183667"/>
            <a:ext cx="5222047" cy="3945546"/>
          </a:xfrm>
          <a:prstGeom prst="rect">
            <a:avLst/>
          </a:prstGeom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32B5192-DB8C-7F42-8DDB-D5CA08D16462}"/>
              </a:ext>
            </a:extLst>
          </p:cNvPr>
          <p:cNvSpPr txBox="1">
            <a:spLocks/>
          </p:cNvSpPr>
          <p:nvPr/>
        </p:nvSpPr>
        <p:spPr>
          <a:xfrm>
            <a:off x="2420785" y="9334481"/>
            <a:ext cx="3720575" cy="52832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2800" dirty="0"/>
              <a:t>지도 기반 서비스</a:t>
            </a:r>
            <a:endParaRPr lang="en" altLang="ko-Kore-KR" sz="2800" dirty="0"/>
          </a:p>
        </p:txBody>
      </p:sp>
      <p:pic>
        <p:nvPicPr>
          <p:cNvPr id="7170" name="Picture 2" descr="Unidentified google maps api loads : Intelligence Partner">
            <a:extLst>
              <a:ext uri="{FF2B5EF4-FFF2-40B4-BE49-F238E27FC236}">
                <a16:creationId xmlns:a16="http://schemas.microsoft.com/office/drawing/2014/main" id="{F4B63880-1813-254E-A51E-8DF04F22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56" y="6733546"/>
            <a:ext cx="4860449" cy="11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BB0EE91-DF72-FB45-8D1C-A323FA0F76B2}"/>
              </a:ext>
            </a:extLst>
          </p:cNvPr>
          <p:cNvSpPr txBox="1">
            <a:spLocks/>
          </p:cNvSpPr>
          <p:nvPr/>
        </p:nvSpPr>
        <p:spPr>
          <a:xfrm>
            <a:off x="9137392" y="9334481"/>
            <a:ext cx="3720575" cy="52832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2800" dirty="0"/>
              <a:t>지도 </a:t>
            </a:r>
            <a:r>
              <a:rPr lang="en-US" altLang="ko-Kore-KR" sz="2800" dirty="0"/>
              <a:t>API </a:t>
            </a:r>
            <a:r>
              <a:rPr lang="ko-Kore-KR" altLang="en-US" sz="2800" dirty="0"/>
              <a:t>사용</a:t>
            </a:r>
            <a:endParaRPr lang="en" altLang="ko-Kore-KR" sz="2800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3D2F5909-1B16-AF41-A239-D3FB5F1D6559}"/>
              </a:ext>
            </a:extLst>
          </p:cNvPr>
          <p:cNvSpPr/>
          <p:nvPr/>
        </p:nvSpPr>
        <p:spPr>
          <a:xfrm rot="10800000">
            <a:off x="7641314" y="6996478"/>
            <a:ext cx="616226" cy="57647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solidFill>
              <a:schemeClr val="bg2"/>
            </a:solidFill>
            <a:miter lim="400000"/>
          </a:ln>
          <a:effectLst>
            <a:outerShdw blurRad="889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8D02238-B239-B94E-A0C3-087F2F8B67E8}"/>
              </a:ext>
            </a:extLst>
          </p:cNvPr>
          <p:cNvSpPr txBox="1">
            <a:spLocks/>
          </p:cNvSpPr>
          <p:nvPr/>
        </p:nvSpPr>
        <p:spPr>
          <a:xfrm>
            <a:off x="14835101" y="5443049"/>
            <a:ext cx="4367299" cy="394554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ore-KR" altLang="en-US" sz="2800" i="1" dirty="0"/>
              <a:t>처음부터 모든 코드를 짜는</a:t>
            </a:r>
            <a:endParaRPr lang="en-US" altLang="ko-Kore-KR" sz="2800" i="1" dirty="0"/>
          </a:p>
          <a:p>
            <a:pPr hangingPunct="1"/>
            <a:r>
              <a:rPr lang="ko-Kore-KR" altLang="en-US" sz="2800" i="1" dirty="0"/>
              <a:t>개발은 비효율적이므로</a:t>
            </a:r>
            <a:r>
              <a:rPr lang="en-US" altLang="ko-Kore-KR" sz="2800" i="1" dirty="0"/>
              <a:t>,</a:t>
            </a:r>
          </a:p>
          <a:p>
            <a:pPr hangingPunct="1"/>
            <a:r>
              <a:rPr lang="ko-Kore-KR" altLang="en-US" sz="2800" i="1" dirty="0"/>
              <a:t>대부분 </a:t>
            </a:r>
            <a:r>
              <a:rPr lang="en-US" altLang="ko-Kore-KR" sz="2800" i="1" dirty="0"/>
              <a:t>API</a:t>
            </a:r>
            <a:r>
              <a:rPr lang="ko-Kore-KR" altLang="en-US" sz="2800" i="1" dirty="0"/>
              <a:t>를 활용하여</a:t>
            </a:r>
            <a:endParaRPr lang="en-US" altLang="ko-Kore-KR" sz="2800" i="1" dirty="0"/>
          </a:p>
          <a:p>
            <a:pPr hangingPunct="1"/>
            <a:r>
              <a:rPr lang="ko-Kore-KR" altLang="en-US" sz="2800" i="1" dirty="0"/>
              <a:t>서비스를 제공하는 추세</a:t>
            </a:r>
            <a:endParaRPr lang="en-US" altLang="ko-Kore-KR" sz="2800" i="1" dirty="0"/>
          </a:p>
          <a:p>
            <a:pPr hangingPunct="1"/>
            <a:endParaRPr lang="en-US" altLang="ko-Kore-KR" sz="2800" i="1" dirty="0"/>
          </a:p>
          <a:p>
            <a:pPr hangingPunct="1"/>
            <a:r>
              <a:rPr lang="en-US" altLang="ko-Kore-KR" sz="2800" b="1" i="1" dirty="0">
                <a:solidFill>
                  <a:srgbClr val="4349D8"/>
                </a:solidFill>
              </a:rPr>
              <a:t>-</a:t>
            </a:r>
            <a:r>
              <a:rPr lang="en-US" altLang="ko-KR" sz="2800" b="1" i="1" dirty="0">
                <a:solidFill>
                  <a:srgbClr val="4349D8"/>
                </a:solidFill>
              </a:rPr>
              <a:t>&gt; </a:t>
            </a:r>
            <a:r>
              <a:rPr lang="ko-KR" altLang="en-US" sz="2800" b="1" i="1" dirty="0">
                <a:solidFill>
                  <a:srgbClr val="4349D8"/>
                </a:solidFill>
              </a:rPr>
              <a:t>활용 가능한 </a:t>
            </a:r>
            <a:r>
              <a:rPr lang="en-US" altLang="ko-KR" sz="2800" b="1" i="1" dirty="0">
                <a:solidFill>
                  <a:srgbClr val="4349D8"/>
                </a:solidFill>
              </a:rPr>
              <a:t>API </a:t>
            </a:r>
            <a:r>
              <a:rPr lang="ko-KR" altLang="en-US" sz="2800" b="1" i="1" dirty="0">
                <a:solidFill>
                  <a:srgbClr val="4349D8"/>
                </a:solidFill>
              </a:rPr>
              <a:t>리스트를</a:t>
            </a:r>
            <a:endParaRPr lang="en-US" altLang="ko-KR" sz="2800" b="1" i="1" dirty="0">
              <a:solidFill>
                <a:srgbClr val="4349D8"/>
              </a:solidFill>
            </a:endParaRPr>
          </a:p>
          <a:p>
            <a:pPr hangingPunct="1"/>
            <a:r>
              <a:rPr lang="ko-KR" altLang="en-US" sz="2800" b="1" i="1" dirty="0">
                <a:solidFill>
                  <a:srgbClr val="4349D8"/>
                </a:solidFill>
              </a:rPr>
              <a:t>알아두는 것도 중요 소양</a:t>
            </a:r>
            <a:r>
              <a:rPr lang="en-US" altLang="ko-KR" sz="2800" b="1" i="1" dirty="0">
                <a:solidFill>
                  <a:srgbClr val="4349D8"/>
                </a:solidFill>
              </a:rPr>
              <a:t>!</a:t>
            </a:r>
            <a:endParaRPr lang="en-US" altLang="ko-Kore-KR" sz="2800" b="1" i="1" dirty="0">
              <a:solidFill>
                <a:srgbClr val="4349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52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hapter Title"/>
          <p:cNvSpPr txBox="1">
            <a:spLocks noGrp="1"/>
          </p:cNvSpPr>
          <p:nvPr>
            <p:ph type="body" idx="13"/>
          </p:nvPr>
        </p:nvSpPr>
        <p:spPr>
          <a:xfrm>
            <a:off x="891624" y="2192231"/>
            <a:ext cx="16335069" cy="254770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Naver</a:t>
            </a:r>
            <a:r>
              <a:rPr lang="en-US" dirty="0"/>
              <a:t> </a:t>
            </a:r>
            <a:r>
              <a:rPr lang="en-US" dirty="0" err="1"/>
              <a:t>Clova</a:t>
            </a:r>
            <a:r>
              <a:rPr lang="en-US" dirty="0"/>
              <a:t> Face </a:t>
            </a:r>
            <a:r>
              <a:rPr lang="en-US" dirty="0" err="1"/>
              <a:t>Recognitoin</a:t>
            </a:r>
            <a:r>
              <a:rPr lang="en-US" dirty="0"/>
              <a:t> API</a:t>
            </a:r>
          </a:p>
          <a:p>
            <a:r>
              <a:rPr lang="en-US" dirty="0" err="1"/>
              <a:t>사용해보기</a:t>
            </a:r>
            <a:endParaRPr dirty="0"/>
          </a:p>
        </p:txBody>
      </p:sp>
      <p:sp>
        <p:nvSpPr>
          <p:cNvPr id="518" name="01"/>
          <p:cNvSpPr txBox="1">
            <a:spLocks noGrp="1"/>
          </p:cNvSpPr>
          <p:nvPr>
            <p:ph type="body" idx="14"/>
          </p:nvPr>
        </p:nvSpPr>
        <p:spPr>
          <a:xfrm>
            <a:off x="942424" y="1392445"/>
            <a:ext cx="697840" cy="701046"/>
          </a:xfrm>
          <a:prstGeom prst="rect">
            <a:avLst/>
          </a:prstGeom>
        </p:spPr>
        <p:txBody>
          <a:bodyPr/>
          <a:lstStyle/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4481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04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Clova</a:t>
            </a:r>
            <a:r>
              <a:rPr kumimoji="1" lang="en-US" altLang="ko-KR" dirty="0"/>
              <a:t> Face Recognition API </a:t>
            </a:r>
            <a:r>
              <a:rPr kumimoji="1" lang="ko-KR" altLang="en-US" dirty="0"/>
              <a:t>사용해보기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네이버 개발자 센터 실습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F25D66EA-AA69-3445-B768-B48F6D7FB3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5747" y="5715000"/>
            <a:ext cx="8208505" cy="701676"/>
          </a:xfrm>
        </p:spPr>
        <p:txBody>
          <a:bodyPr/>
          <a:lstStyle/>
          <a:p>
            <a:pPr algn="ctr"/>
            <a:r>
              <a:rPr lang="en-US" altLang="ko-Kore-KR" dirty="0"/>
              <a:t>https://</a:t>
            </a:r>
            <a:r>
              <a:rPr lang="en-US" altLang="ko-Kore-KR" dirty="0" err="1"/>
              <a:t>developers.naver.com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2122366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hapter Title"/>
          <p:cNvSpPr txBox="1">
            <a:spLocks noGrp="1"/>
          </p:cNvSpPr>
          <p:nvPr>
            <p:ph type="body" idx="13"/>
          </p:nvPr>
        </p:nvSpPr>
        <p:spPr>
          <a:xfrm>
            <a:off x="891624" y="2192231"/>
            <a:ext cx="11737337" cy="131659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대결</a:t>
            </a:r>
            <a:r>
              <a:rPr lang="en-US" altLang="ko-KR" dirty="0"/>
              <a:t>! </a:t>
            </a:r>
            <a:r>
              <a:rPr lang="en-US" dirty="0" err="1"/>
              <a:t>인간지능</a:t>
            </a:r>
            <a:r>
              <a:rPr lang="en-US" dirty="0"/>
              <a:t> vs </a:t>
            </a:r>
            <a:r>
              <a:rPr lang="en-US" dirty="0" err="1"/>
              <a:t>인공지능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518" name="01"/>
          <p:cNvSpPr txBox="1">
            <a:spLocks noGrp="1"/>
          </p:cNvSpPr>
          <p:nvPr>
            <p:ph type="body" idx="14"/>
          </p:nvPr>
        </p:nvSpPr>
        <p:spPr>
          <a:xfrm>
            <a:off x="942424" y="1392445"/>
            <a:ext cx="697840" cy="701046"/>
          </a:xfrm>
          <a:prstGeom prst="rect">
            <a:avLst/>
          </a:prstGeom>
        </p:spPr>
        <p:txBody>
          <a:bodyPr/>
          <a:lstStyle/>
          <a:p>
            <a:r>
              <a:rPr dirty="0"/>
              <a:t>0</a:t>
            </a:r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9538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진행 방식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ADBF185-4F62-ED4C-82DF-99844E20E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장의 사진의 실제 나이를 </a:t>
            </a:r>
            <a:r>
              <a:rPr lang="ko-Kore-KR" altLang="en-US" dirty="0"/>
              <a:t>예측해서</a:t>
            </a:r>
            <a:r>
              <a:rPr lang="en-US" altLang="ko-Kore-KR" dirty="0"/>
              <a:t>, </a:t>
            </a:r>
            <a:r>
              <a:rPr lang="ko-Kore-KR" altLang="en-US" b="1" dirty="0">
                <a:solidFill>
                  <a:srgbClr val="487BDF"/>
                </a:solidFill>
              </a:rPr>
              <a:t>인공지능보다 잘 예측한 팀</a:t>
            </a:r>
            <a:r>
              <a:rPr lang="ko-Kore-KR" altLang="en-US" dirty="0"/>
              <a:t>에게 가산점 </a:t>
            </a:r>
            <a:r>
              <a:rPr lang="en-US" altLang="ko-KR" dirty="0"/>
              <a:t>+0.5</a:t>
            </a:r>
            <a:r>
              <a:rPr lang="ko-KR" altLang="en-US" dirty="0"/>
              <a:t>점</a:t>
            </a:r>
            <a:r>
              <a:rPr lang="en-US" altLang="ko-KR" dirty="0"/>
              <a:t> </a:t>
            </a:r>
            <a:r>
              <a:rPr lang="ko-KR" altLang="en-US" dirty="0"/>
              <a:t>부여</a:t>
            </a:r>
            <a:r>
              <a:rPr lang="en-US" altLang="ko-KR" dirty="0"/>
              <a:t>!</a:t>
            </a:r>
            <a:endParaRPr lang="en-US" altLang="ko-Kore-KR" sz="2800" i="1" dirty="0"/>
          </a:p>
        </p:txBody>
      </p:sp>
      <p:pic>
        <p:nvPicPr>
          <p:cNvPr id="9" name="그림 8" descr="텍스트, 녹색, 줄지은, 여러개이(가) 표시된 사진&#10;&#10;자동 생성된 설명">
            <a:extLst>
              <a:ext uri="{FF2B5EF4-FFF2-40B4-BE49-F238E27FC236}">
                <a16:creationId xmlns:a16="http://schemas.microsoft.com/office/drawing/2014/main" id="{3ED8DFE0-698E-4241-8455-DC9426B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4" y="4151317"/>
            <a:ext cx="7611012" cy="64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6A3A76A8-EA02-A94B-BC5C-7F282D22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80" y="4293030"/>
            <a:ext cx="3975707" cy="5561870"/>
          </a:xfrm>
          <a:prstGeom prst="rect">
            <a:avLst/>
          </a:prstGeom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D2444A3-5BE2-1B43-A430-DA567FF5D1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ko-KR" altLang="en-US" dirty="0"/>
              <a:t>사람이 예측한 나이와 실제 나이를 비교해서 </a:t>
            </a:r>
            <a:r>
              <a:rPr lang="ko-KR" altLang="en-US" b="1" dirty="0">
                <a:solidFill>
                  <a:srgbClr val="487BDF"/>
                </a:solidFill>
              </a:rPr>
              <a:t>오차의 절댓값</a:t>
            </a:r>
            <a:r>
              <a:rPr lang="ko-KR" altLang="en-US" dirty="0"/>
              <a:t>을 계산</a:t>
            </a:r>
            <a:endParaRPr lang="en-US" altLang="ko-Kore-KR" sz="2800" i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76F7647-9B01-724F-9642-CEF3AB7F247D}"/>
              </a:ext>
            </a:extLst>
          </p:cNvPr>
          <p:cNvSpPr txBox="1">
            <a:spLocks/>
          </p:cNvSpPr>
          <p:nvPr/>
        </p:nvSpPr>
        <p:spPr>
          <a:xfrm>
            <a:off x="2646207" y="9854900"/>
            <a:ext cx="3294251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R" altLang="en-US" sz="2800" dirty="0"/>
              <a:t>실제 나이 </a:t>
            </a:r>
            <a:r>
              <a:rPr lang="en-US" altLang="ko-KR" sz="2800" dirty="0"/>
              <a:t>25</a:t>
            </a:r>
            <a:r>
              <a:rPr lang="ko-KR" altLang="en-US" sz="2800" dirty="0"/>
              <a:t>세</a:t>
            </a:r>
            <a:endParaRPr lang="en-US" altLang="ko-Kore-KR" sz="2000" i="1" dirty="0"/>
          </a:p>
        </p:txBody>
      </p:sp>
      <p:pic>
        <p:nvPicPr>
          <p:cNvPr id="13" name="그래픽 12" descr="남자">
            <a:extLst>
              <a:ext uri="{FF2B5EF4-FFF2-40B4-BE49-F238E27FC236}">
                <a16:creationId xmlns:a16="http://schemas.microsoft.com/office/drawing/2014/main" id="{BF2394E3-D08F-D54E-AE4B-9AE6EC80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12" y="6552025"/>
            <a:ext cx="2164522" cy="2164522"/>
          </a:xfrm>
          <a:prstGeom prst="rect">
            <a:avLst/>
          </a:prstGeom>
        </p:spPr>
      </p:pic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6520E94A-A052-7841-89A1-C7EC41C8D41E}"/>
              </a:ext>
            </a:extLst>
          </p:cNvPr>
          <p:cNvSpPr/>
          <p:nvPr/>
        </p:nvSpPr>
        <p:spPr>
          <a:xfrm>
            <a:off x="8387181" y="5703891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28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15" name="그래픽 14" descr="남자">
            <a:extLst>
              <a:ext uri="{FF2B5EF4-FFF2-40B4-BE49-F238E27FC236}">
                <a16:creationId xmlns:a16="http://schemas.microsoft.com/office/drawing/2014/main" id="{131EC3AE-BE97-6844-9AAE-68263E30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7546" y="6552025"/>
            <a:ext cx="2164522" cy="2164522"/>
          </a:xfrm>
          <a:prstGeom prst="rect">
            <a:avLst/>
          </a:prstGeom>
        </p:spPr>
      </p:pic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E786D2D4-040D-B94A-8D0F-2AB128686D92}"/>
              </a:ext>
            </a:extLst>
          </p:cNvPr>
          <p:cNvSpPr/>
          <p:nvPr/>
        </p:nvSpPr>
        <p:spPr>
          <a:xfrm>
            <a:off x="11471315" y="5703891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24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17" name="그래픽 16" descr="남자">
            <a:extLst>
              <a:ext uri="{FF2B5EF4-FFF2-40B4-BE49-F238E27FC236}">
                <a16:creationId xmlns:a16="http://schemas.microsoft.com/office/drawing/2014/main" id="{4DD6A898-1D2E-3A4C-8C34-BF7EDAA1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21680" y="6552025"/>
            <a:ext cx="2164522" cy="2164522"/>
          </a:xfrm>
          <a:prstGeom prst="rect">
            <a:avLst/>
          </a:prstGeom>
        </p:spPr>
      </p:pic>
      <p:sp>
        <p:nvSpPr>
          <p:cNvPr id="18" name="모서리가 둥근 사각형 설명선[R] 17">
            <a:extLst>
              <a:ext uri="{FF2B5EF4-FFF2-40B4-BE49-F238E27FC236}">
                <a16:creationId xmlns:a16="http://schemas.microsoft.com/office/drawing/2014/main" id="{AA1D76CD-6AE4-BE4D-85AA-34D12050E5A2}"/>
              </a:ext>
            </a:extLst>
          </p:cNvPr>
          <p:cNvSpPr/>
          <p:nvPr/>
        </p:nvSpPr>
        <p:spPr>
          <a:xfrm>
            <a:off x="14555449" y="5703891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25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4DA63B6-0D9B-BB40-A358-9944F3C5D073}"/>
              </a:ext>
            </a:extLst>
          </p:cNvPr>
          <p:cNvSpPr txBox="1">
            <a:spLocks/>
          </p:cNvSpPr>
          <p:nvPr/>
        </p:nvSpPr>
        <p:spPr>
          <a:xfrm>
            <a:off x="8753412" y="8954940"/>
            <a:ext cx="2164522" cy="1048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en-US" altLang="ko-KR" sz="2800" dirty="0"/>
              <a:t>A</a:t>
            </a:r>
            <a:r>
              <a:rPr lang="ko-KR" altLang="en-US" sz="2800" dirty="0"/>
              <a:t>팀</a:t>
            </a:r>
            <a:br>
              <a:rPr lang="en-US" altLang="ko-KR" sz="2800" dirty="0"/>
            </a:br>
            <a:r>
              <a:rPr lang="ko-KR" altLang="en-US" sz="2800" u="sng" dirty="0" err="1"/>
              <a:t>오차값</a:t>
            </a:r>
            <a:r>
              <a:rPr lang="ko-KR" altLang="en-US" sz="2800" u="sng" dirty="0"/>
              <a:t> </a:t>
            </a:r>
            <a:r>
              <a:rPr lang="en-US" altLang="ko-KR" sz="2800" u="sng" dirty="0"/>
              <a:t>3</a:t>
            </a:r>
            <a:endParaRPr lang="en-US" altLang="ko-Kore-KR" sz="2000" i="1" u="sng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E9C1D567-5F6E-FC46-B31F-D9B37DC27292}"/>
              </a:ext>
            </a:extLst>
          </p:cNvPr>
          <p:cNvSpPr txBox="1">
            <a:spLocks/>
          </p:cNvSpPr>
          <p:nvPr/>
        </p:nvSpPr>
        <p:spPr>
          <a:xfrm>
            <a:off x="11837546" y="8954940"/>
            <a:ext cx="2164522" cy="1048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en-US" altLang="ko-KR" sz="2800" dirty="0"/>
              <a:t>B</a:t>
            </a:r>
            <a:r>
              <a:rPr lang="ko-KR" altLang="en-US" sz="2800" dirty="0"/>
              <a:t>팀</a:t>
            </a:r>
            <a:br>
              <a:rPr lang="en-US" altLang="ko-KR" sz="2800" dirty="0"/>
            </a:br>
            <a:r>
              <a:rPr lang="ko-KR" altLang="en-US" sz="2800" u="sng" dirty="0" err="1"/>
              <a:t>오차값</a:t>
            </a:r>
            <a:r>
              <a:rPr lang="ko-KR" altLang="en-US" sz="2800" u="sng" dirty="0"/>
              <a:t> </a:t>
            </a:r>
            <a:r>
              <a:rPr lang="en-US" altLang="ko-KR" sz="2800" u="sng" dirty="0"/>
              <a:t>1</a:t>
            </a:r>
            <a:endParaRPr lang="en-US" altLang="ko-Kore-KR" sz="2000" i="1" u="sng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07787486-F85B-1B4E-B8C9-C94235BCAA28}"/>
              </a:ext>
            </a:extLst>
          </p:cNvPr>
          <p:cNvSpPr txBox="1">
            <a:spLocks/>
          </p:cNvSpPr>
          <p:nvPr/>
        </p:nvSpPr>
        <p:spPr>
          <a:xfrm>
            <a:off x="14921680" y="8954940"/>
            <a:ext cx="2164522" cy="1048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en-US" altLang="ko-KR" sz="2800" dirty="0"/>
              <a:t>C</a:t>
            </a:r>
            <a:r>
              <a:rPr lang="ko-KR" altLang="en-US" sz="2800" dirty="0"/>
              <a:t>팀</a:t>
            </a:r>
            <a:br>
              <a:rPr lang="en-US" altLang="ko-KR" sz="2800" dirty="0"/>
            </a:br>
            <a:r>
              <a:rPr lang="ko-KR" altLang="en-US" sz="2800" u="sng" dirty="0" err="1"/>
              <a:t>오차값</a:t>
            </a:r>
            <a:r>
              <a:rPr lang="ko-KR" altLang="en-US" sz="2800" u="sng" dirty="0"/>
              <a:t> </a:t>
            </a:r>
            <a:r>
              <a:rPr lang="en-US" altLang="ko-KR" sz="2800" u="sng" dirty="0"/>
              <a:t>0</a:t>
            </a:r>
            <a:endParaRPr lang="en-US" altLang="ko-Kore-KR" sz="2000" i="1" u="sng" dirty="0"/>
          </a:p>
        </p:txBody>
      </p:sp>
    </p:spTree>
    <p:extLst>
      <p:ext uri="{BB962C8B-B14F-4D97-AF65-F5344CB8AC3E}">
        <p14:creationId xmlns:p14="http://schemas.microsoft.com/office/powerpoint/2010/main" val="8959109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D2444A3-5BE2-1B43-A430-DA567FF5D1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 </a:t>
            </a:r>
            <a:r>
              <a:rPr lang="ko-KR" altLang="en-US" dirty="0" err="1"/>
              <a:t>오차값을</a:t>
            </a:r>
            <a:r>
              <a:rPr lang="ko-KR" altLang="en-US" dirty="0"/>
              <a:t> 모두 더해</a:t>
            </a:r>
            <a:r>
              <a:rPr lang="en-US" altLang="ko-KR" dirty="0"/>
              <a:t>, </a:t>
            </a:r>
            <a:r>
              <a:rPr lang="ko-KR" altLang="en-US" dirty="0" err="1"/>
              <a:t>오차값이</a:t>
            </a:r>
            <a:r>
              <a:rPr lang="ko-KR" altLang="en-US" dirty="0"/>
              <a:t> 낮을 수록 높은 예측력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487BDF"/>
                </a:solidFill>
              </a:rPr>
              <a:t>오차 절댓값의 합계</a:t>
            </a:r>
            <a:r>
              <a:rPr lang="ko-KR" altLang="en-US" dirty="0"/>
              <a:t>를 계산</a:t>
            </a:r>
            <a:endParaRPr lang="en-US" altLang="ko-Kore-KR" sz="2800" i="1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FC82BA8-F4CD-BB40-AABC-9848ABCE9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350078"/>
              </p:ext>
            </p:extLst>
          </p:nvPr>
        </p:nvGraphicFramePr>
        <p:xfrm>
          <a:off x="4840941" y="4151316"/>
          <a:ext cx="9763055" cy="611436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52611">
                  <a:extLst>
                    <a:ext uri="{9D8B030D-6E8A-4147-A177-3AD203B41FA5}">
                      <a16:colId xmlns:a16="http://schemas.microsoft.com/office/drawing/2014/main" val="2463269744"/>
                    </a:ext>
                  </a:extLst>
                </a:gridCol>
                <a:gridCol w="1952611">
                  <a:extLst>
                    <a:ext uri="{9D8B030D-6E8A-4147-A177-3AD203B41FA5}">
                      <a16:colId xmlns:a16="http://schemas.microsoft.com/office/drawing/2014/main" val="1825282705"/>
                    </a:ext>
                  </a:extLst>
                </a:gridCol>
                <a:gridCol w="1952611">
                  <a:extLst>
                    <a:ext uri="{9D8B030D-6E8A-4147-A177-3AD203B41FA5}">
                      <a16:colId xmlns:a16="http://schemas.microsoft.com/office/drawing/2014/main" val="1197797389"/>
                    </a:ext>
                  </a:extLst>
                </a:gridCol>
                <a:gridCol w="1952611">
                  <a:extLst>
                    <a:ext uri="{9D8B030D-6E8A-4147-A177-3AD203B41FA5}">
                      <a16:colId xmlns:a16="http://schemas.microsoft.com/office/drawing/2014/main" val="1139315826"/>
                    </a:ext>
                  </a:extLst>
                </a:gridCol>
                <a:gridCol w="1952611">
                  <a:extLst>
                    <a:ext uri="{9D8B030D-6E8A-4147-A177-3AD203B41FA5}">
                      <a16:colId xmlns:a16="http://schemas.microsoft.com/office/drawing/2014/main" val="990472957"/>
                    </a:ext>
                  </a:extLst>
                </a:gridCol>
              </a:tblGrid>
              <a:tr h="861581">
                <a:tc>
                  <a:txBody>
                    <a:bodyPr/>
                    <a:lstStyle/>
                    <a:p>
                      <a:r>
                        <a:rPr lang="ko-Kore-KR" altLang="en-US" sz="2800" dirty="0"/>
                        <a:t>구분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B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800" dirty="0" err="1"/>
                        <a:t>실제나이</a:t>
                      </a:r>
                      <a:endParaRPr lang="ko-Kore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B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800" dirty="0" err="1"/>
                        <a:t>팀별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예측 나이</a:t>
                      </a:r>
                      <a:endParaRPr lang="ko-Kore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B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2800" dirty="0"/>
                        <a:t>오차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B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2800" dirty="0"/>
                        <a:t>오차 절댓값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048618"/>
                  </a:ext>
                </a:extLst>
              </a:tr>
              <a:tr h="861581"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face1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-1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832253"/>
                  </a:ext>
                </a:extLst>
              </a:tr>
              <a:tr h="861581"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face2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9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92188"/>
                  </a:ext>
                </a:extLst>
              </a:tr>
              <a:tr h="861581"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face3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782106"/>
                  </a:ext>
                </a:extLst>
              </a:tr>
              <a:tr h="861581"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…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…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…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…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…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168901"/>
                  </a:ext>
                </a:extLst>
              </a:tr>
              <a:tr h="861581"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face25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-</a:t>
                      </a:r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8501570"/>
                  </a:ext>
                </a:extLst>
              </a:tr>
              <a:tr h="861581">
                <a:tc gridSpan="4">
                  <a:txBody>
                    <a:bodyPr/>
                    <a:lstStyle/>
                    <a:p>
                      <a:r>
                        <a:rPr lang="ko-Kore-KR" altLang="en-US" sz="28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합계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sz="28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4400" b="1" dirty="0">
                          <a:solidFill>
                            <a:srgbClr val="2B77BC"/>
                          </a:solidFill>
                        </a:rPr>
                        <a:t>45</a:t>
                      </a:r>
                      <a:endParaRPr lang="ko-Kore-KR" altLang="en-US" sz="2800" b="1" dirty="0">
                        <a:solidFill>
                          <a:srgbClr val="2B77B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B7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3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0051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D2444A3-5BE2-1B43-A430-DA567FF5D1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장의 </a:t>
            </a:r>
            <a:r>
              <a:rPr lang="ko-KR" altLang="en-US" dirty="0" err="1"/>
              <a:t>오차값을</a:t>
            </a:r>
            <a:r>
              <a:rPr lang="ko-KR" altLang="en-US" dirty="0"/>
              <a:t> 모두 더해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487BDF"/>
                </a:solidFill>
              </a:rPr>
              <a:t>오차 절댓값의 합계</a:t>
            </a:r>
            <a:r>
              <a:rPr lang="ko-KR" altLang="en-US" dirty="0"/>
              <a:t>를 계산</a:t>
            </a:r>
            <a:r>
              <a:rPr lang="en-US" altLang="ko-KR" dirty="0"/>
              <a:t>(</a:t>
            </a:r>
            <a:r>
              <a:rPr lang="ko-KR" altLang="en-US" dirty="0"/>
              <a:t>숫자가 낮을 수록 좋은 예측</a:t>
            </a:r>
            <a:r>
              <a:rPr lang="en-US" altLang="ko-KR" dirty="0"/>
              <a:t>)</a:t>
            </a:r>
            <a:endParaRPr lang="en-US" altLang="ko-Kore-KR" sz="2800" i="1" dirty="0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BF99A91D-FA6A-8E4F-A3F2-774CF8D87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828357"/>
              </p:ext>
            </p:extLst>
          </p:nvPr>
        </p:nvGraphicFramePr>
        <p:xfrm>
          <a:off x="882650" y="4646613"/>
          <a:ext cx="17486287" cy="607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29451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hapter Title"/>
          <p:cNvSpPr txBox="1">
            <a:spLocks noGrp="1"/>
          </p:cNvSpPr>
          <p:nvPr>
            <p:ph type="body" idx="13"/>
          </p:nvPr>
        </p:nvSpPr>
        <p:spPr>
          <a:xfrm>
            <a:off x="891624" y="2192231"/>
            <a:ext cx="5840210" cy="1316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518" name="01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D2444A3-5BE2-1B43-A430-DA567FF5D1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장의 </a:t>
            </a:r>
            <a:r>
              <a:rPr lang="ko-KR" altLang="en-US" dirty="0" err="1"/>
              <a:t>오차값을</a:t>
            </a:r>
            <a:r>
              <a:rPr lang="ko-KR" altLang="en-US" dirty="0"/>
              <a:t> 모두 더해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487BDF"/>
                </a:solidFill>
              </a:rPr>
              <a:t>오차 절댓값의 합계</a:t>
            </a:r>
            <a:r>
              <a:rPr lang="ko-KR" altLang="en-US" dirty="0"/>
              <a:t>를 계산</a:t>
            </a:r>
            <a:r>
              <a:rPr lang="en-US" altLang="ko-KR" dirty="0"/>
              <a:t>(</a:t>
            </a:r>
            <a:r>
              <a:rPr lang="ko-KR" altLang="en-US" dirty="0"/>
              <a:t>숫자가 낮을 수록 좋은 예측</a:t>
            </a:r>
            <a:r>
              <a:rPr lang="en-US" altLang="ko-KR" dirty="0"/>
              <a:t>)</a:t>
            </a:r>
            <a:endParaRPr lang="en-US" altLang="ko-Kore-KR" sz="2800" i="1" dirty="0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BF99A91D-FA6A-8E4F-A3F2-774CF8D87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527475"/>
              </p:ext>
            </p:extLst>
          </p:nvPr>
        </p:nvGraphicFramePr>
        <p:xfrm>
          <a:off x="882650" y="4646613"/>
          <a:ext cx="17486287" cy="607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64268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BF99A91D-FA6A-8E4F-A3F2-774CF8D87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121063"/>
              </p:ext>
            </p:extLst>
          </p:nvPr>
        </p:nvGraphicFramePr>
        <p:xfrm>
          <a:off x="882650" y="4646613"/>
          <a:ext cx="17486287" cy="607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673B63F-E50E-7544-98AF-556A97ED9ABB}"/>
              </a:ext>
            </a:extLst>
          </p:cNvPr>
          <p:cNvSpPr/>
          <p:nvPr/>
        </p:nvSpPr>
        <p:spPr>
          <a:xfrm>
            <a:off x="2361325" y="5223641"/>
            <a:ext cx="12307614" cy="2638097"/>
          </a:xfrm>
          <a:prstGeom prst="roundRect">
            <a:avLst>
              <a:gd name="adj" fmla="val 7902"/>
            </a:avLst>
          </a:prstGeom>
          <a:noFill/>
          <a:ln w="57150" cap="flat">
            <a:solidFill>
              <a:schemeClr val="bg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3FC28C9-1390-1343-8CEE-A01BA6EE5AEE}"/>
              </a:ext>
            </a:extLst>
          </p:cNvPr>
          <p:cNvSpPr txBox="1">
            <a:spLocks/>
          </p:cNvSpPr>
          <p:nvPr/>
        </p:nvSpPr>
        <p:spPr>
          <a:xfrm>
            <a:off x="14824543" y="6013860"/>
            <a:ext cx="5023069" cy="1057657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인공지능과의 대결에서 승리</a:t>
            </a:r>
            <a: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!</a:t>
            </a:r>
            <a:b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가산점 </a:t>
            </a:r>
            <a: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0.5</a:t>
            </a:r>
            <a:r>
              <a:rPr lang="ko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점 </a:t>
            </a:r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획득</a:t>
            </a:r>
            <a:endParaRPr lang="en-US" altLang="ko-Kore-KR" sz="2800" i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80274883-F895-9249-8A7C-0D620895AB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장의 </a:t>
            </a:r>
            <a:r>
              <a:rPr lang="ko-KR" altLang="en-US" dirty="0" err="1"/>
              <a:t>오차값을</a:t>
            </a:r>
            <a:r>
              <a:rPr lang="ko-KR" altLang="en-US" dirty="0"/>
              <a:t> 모두 더해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487BDF"/>
                </a:solidFill>
              </a:rPr>
              <a:t>오차 절댓값의 합계</a:t>
            </a:r>
            <a:r>
              <a:rPr lang="ko-KR" altLang="en-US" dirty="0"/>
              <a:t>를 계산</a:t>
            </a:r>
            <a:r>
              <a:rPr lang="en-US" altLang="ko-KR" dirty="0"/>
              <a:t>(</a:t>
            </a:r>
            <a:r>
              <a:rPr lang="ko-KR" altLang="en-US" dirty="0"/>
              <a:t>숫자가 낮을 수록 좋은 예측</a:t>
            </a:r>
            <a:r>
              <a:rPr lang="en-US" altLang="ko-KR" dirty="0"/>
              <a:t>)</a:t>
            </a:r>
            <a:endParaRPr lang="en-US" altLang="ko-Kore-KR" sz="2800" i="1" dirty="0"/>
          </a:p>
        </p:txBody>
      </p:sp>
    </p:spTree>
    <p:extLst>
      <p:ext uri="{BB962C8B-B14F-4D97-AF65-F5344CB8AC3E}">
        <p14:creationId xmlns:p14="http://schemas.microsoft.com/office/powerpoint/2010/main" val="34330703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ore-KR" altLang="en-US" dirty="0"/>
              <a:t>대결</a:t>
            </a:r>
            <a:r>
              <a:rPr kumimoji="1" lang="en-US" altLang="ko-Kore-KR" dirty="0"/>
              <a:t>! </a:t>
            </a:r>
            <a:r>
              <a:rPr kumimoji="1" lang="ko-Kore-KR" altLang="en-US" dirty="0"/>
              <a:t>인간지능 </a:t>
            </a:r>
            <a:r>
              <a:rPr kumimoji="1" lang="en-US" altLang="ko-Kore-KR" dirty="0"/>
              <a:t>vs </a:t>
            </a:r>
            <a:r>
              <a:rPr kumimoji="1" lang="ko-Kore-KR" altLang="en-US" dirty="0"/>
              <a:t>인공지능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채점 방식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BF99A91D-FA6A-8E4F-A3F2-774CF8D87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308591"/>
              </p:ext>
            </p:extLst>
          </p:nvPr>
        </p:nvGraphicFramePr>
        <p:xfrm>
          <a:off x="882650" y="4646613"/>
          <a:ext cx="17486287" cy="607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673B63F-E50E-7544-98AF-556A97ED9ABB}"/>
              </a:ext>
            </a:extLst>
          </p:cNvPr>
          <p:cNvSpPr/>
          <p:nvPr/>
        </p:nvSpPr>
        <p:spPr>
          <a:xfrm>
            <a:off x="2361325" y="5223641"/>
            <a:ext cx="12307614" cy="2638097"/>
          </a:xfrm>
          <a:prstGeom prst="roundRect">
            <a:avLst>
              <a:gd name="adj" fmla="val 7902"/>
            </a:avLst>
          </a:prstGeom>
          <a:noFill/>
          <a:ln w="57150" cap="flat">
            <a:solidFill>
              <a:schemeClr val="bg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3FC28C9-1390-1343-8CEE-A01BA6EE5AEE}"/>
              </a:ext>
            </a:extLst>
          </p:cNvPr>
          <p:cNvSpPr txBox="1">
            <a:spLocks/>
          </p:cNvSpPr>
          <p:nvPr/>
        </p:nvSpPr>
        <p:spPr>
          <a:xfrm>
            <a:off x="14824543" y="6013860"/>
            <a:ext cx="5023069" cy="1057657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인공지능과의 대결에서 승리</a:t>
            </a:r>
            <a: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!</a:t>
            </a:r>
            <a:b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가산점 </a:t>
            </a:r>
            <a:r>
              <a:rPr lang="en-US" altLang="ko-Kore-KR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0.5</a:t>
            </a:r>
            <a:r>
              <a:rPr lang="ko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점 </a:t>
            </a:r>
            <a:r>
              <a:rPr lang="ko-Kore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획득</a:t>
            </a:r>
            <a:endParaRPr lang="en-US" altLang="ko-Kore-KR" sz="2800" i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80274883-F895-9249-8A7C-0D620895AB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장의 </a:t>
            </a:r>
            <a:r>
              <a:rPr lang="ko-KR" altLang="en-US" dirty="0" err="1"/>
              <a:t>오차값을</a:t>
            </a:r>
            <a:r>
              <a:rPr lang="ko-KR" altLang="en-US" dirty="0"/>
              <a:t> 모두 더해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487BDF"/>
                </a:solidFill>
              </a:rPr>
              <a:t>오차 절댓값의 합계</a:t>
            </a:r>
            <a:r>
              <a:rPr lang="ko-KR" altLang="en-US" dirty="0"/>
              <a:t>를 계산</a:t>
            </a:r>
            <a:r>
              <a:rPr lang="en-US" altLang="ko-KR" dirty="0"/>
              <a:t>(</a:t>
            </a:r>
            <a:r>
              <a:rPr lang="ko-KR" altLang="en-US" dirty="0"/>
              <a:t>숫자가 낮을 수록 좋은 예측</a:t>
            </a:r>
            <a:r>
              <a:rPr lang="en-US" altLang="ko-KR" dirty="0"/>
              <a:t>)</a:t>
            </a:r>
            <a:endParaRPr lang="en-US" altLang="ko-Kore-KR" sz="2800" i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2DF8AF-7AAC-44EE-B248-8DA4D24667C4}"/>
              </a:ext>
            </a:extLst>
          </p:cNvPr>
          <p:cNvSpPr txBox="1">
            <a:spLocks/>
          </p:cNvSpPr>
          <p:nvPr/>
        </p:nvSpPr>
        <p:spPr>
          <a:xfrm>
            <a:off x="14824542" y="7859354"/>
            <a:ext cx="5023069" cy="100214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en-US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인공지능은 </a:t>
            </a:r>
            <a:br>
              <a:rPr lang="en-US" altLang="ko-KR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</a:br>
            <a:r>
              <a:rPr lang="en-US" altLang="ko-KR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일부 페널티 점수 부여</a:t>
            </a:r>
            <a:r>
              <a:rPr lang="en-US" altLang="ko-KR" sz="2800" i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(35%)</a:t>
            </a:r>
            <a:endParaRPr lang="en-US" altLang="ko-Kore-KR" sz="2800" i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6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프로젝트 개요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6004063" cy="701675"/>
          </a:xfrm>
        </p:spPr>
        <p:txBody>
          <a:bodyPr/>
          <a:lstStyle/>
          <a:p>
            <a:r>
              <a:rPr kumimoji="1" lang="ko-KR" altLang="en-US" dirty="0" err="1"/>
              <a:t>인간지능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인공지능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8"/>
            <a:ext cx="16921922" cy="701675"/>
          </a:xfrm>
        </p:spPr>
        <p:txBody>
          <a:bodyPr/>
          <a:lstStyle/>
          <a:p>
            <a:r>
              <a:rPr lang="ko-KR" altLang="en-US" dirty="0"/>
              <a:t>인공지능은 얼마나 </a:t>
            </a:r>
            <a:r>
              <a:rPr lang="ko-KR" altLang="en-US" dirty="0" err="1"/>
              <a:t>똑똑해졌을까요</a:t>
            </a:r>
            <a:r>
              <a:rPr lang="en-US" altLang="ko-KR" dirty="0"/>
              <a:t>?</a:t>
            </a:r>
            <a:r>
              <a:rPr lang="ko-KR" altLang="en-US" dirty="0"/>
              <a:t> 과연 사람보다 정확할까요</a:t>
            </a:r>
            <a:r>
              <a:rPr lang="en-US" altLang="ko-KR" dirty="0"/>
              <a:t>?</a:t>
            </a:r>
            <a:endParaRPr lang="en" altLang="ko-Kore-KR" dirty="0"/>
          </a:p>
        </p:txBody>
      </p:sp>
      <p:pic>
        <p:nvPicPr>
          <p:cNvPr id="1026" name="Picture 2" descr="7946648a6afc6909...">
            <a:extLst>
              <a:ext uri="{FF2B5EF4-FFF2-40B4-BE49-F238E27FC236}">
                <a16:creationId xmlns:a16="http://schemas.microsoft.com/office/drawing/2014/main" id="{E377DA09-7C00-5840-90E5-C6D97E03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78" y="4758235"/>
            <a:ext cx="9586843" cy="57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798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프로젝트 개요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6004063" cy="701675"/>
          </a:xfrm>
        </p:spPr>
        <p:txBody>
          <a:bodyPr/>
          <a:lstStyle/>
          <a:p>
            <a:r>
              <a:rPr kumimoji="1" lang="ko-KR" altLang="en-US" dirty="0" err="1"/>
              <a:t>인간지능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인공지능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8"/>
            <a:ext cx="16921922" cy="701675"/>
          </a:xfrm>
        </p:spPr>
        <p:txBody>
          <a:bodyPr/>
          <a:lstStyle/>
          <a:p>
            <a:r>
              <a:rPr lang="en-US" altLang="ko-Kore-KR" dirty="0" err="1"/>
              <a:t>Naver</a:t>
            </a:r>
            <a:r>
              <a:rPr lang="en-US" altLang="ko-Kore-KR" dirty="0"/>
              <a:t> </a:t>
            </a:r>
            <a:r>
              <a:rPr lang="en-US" altLang="ko-Kore-KR" dirty="0" err="1"/>
              <a:t>Clo</a:t>
            </a:r>
            <a:r>
              <a:rPr lang="en-US" altLang="ko-KR" dirty="0" err="1"/>
              <a:t>v</a:t>
            </a:r>
            <a:r>
              <a:rPr lang="en-US" altLang="ko-Kore-KR" dirty="0" err="1"/>
              <a:t>a</a:t>
            </a:r>
            <a:r>
              <a:rPr lang="en-US" altLang="ko-Kore-KR" dirty="0"/>
              <a:t> API</a:t>
            </a:r>
            <a:r>
              <a:rPr lang="ko-KR" altLang="en-US" dirty="0" err="1"/>
              <a:t>를</a:t>
            </a:r>
            <a:r>
              <a:rPr lang="ko-KR" altLang="en-US" dirty="0"/>
              <a:t> 사용해 사람의 얼굴 나이를 예측해보는 프로젝트</a:t>
            </a:r>
            <a:endParaRPr lang="en" altLang="ko-Kore-KR" dirty="0"/>
          </a:p>
        </p:txBody>
      </p:sp>
      <p:pic>
        <p:nvPicPr>
          <p:cNvPr id="2050" name="Picture 2" descr="Kakao Vision API">
            <a:extLst>
              <a:ext uri="{FF2B5EF4-FFF2-40B4-BE49-F238E27FC236}">
                <a16:creationId xmlns:a16="http://schemas.microsoft.com/office/drawing/2014/main" id="{1987B7C8-8E59-874F-A1F6-99D65B0B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4768229"/>
            <a:ext cx="5336549" cy="462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1B86B476-1043-0343-B925-04DA1BD5A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03" y="4768229"/>
            <a:ext cx="9653222" cy="4625008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702FF8D-85DC-8048-9340-13DFE6AC28D3}"/>
              </a:ext>
            </a:extLst>
          </p:cNvPr>
          <p:cNvSpPr/>
          <p:nvPr/>
        </p:nvSpPr>
        <p:spPr>
          <a:xfrm>
            <a:off x="7599188" y="6792498"/>
            <a:ext cx="616226" cy="57647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solidFill>
              <a:schemeClr val="bg2"/>
            </a:solidFill>
            <a:miter lim="400000"/>
          </a:ln>
          <a:effectLst>
            <a:outerShdw blurRad="889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6D45DA3-DB14-F547-949A-852EF9A3D462}"/>
              </a:ext>
            </a:extLst>
          </p:cNvPr>
          <p:cNvSpPr txBox="1">
            <a:spLocks/>
          </p:cNvSpPr>
          <p:nvPr/>
        </p:nvSpPr>
        <p:spPr>
          <a:xfrm>
            <a:off x="0" y="11076607"/>
            <a:ext cx="16921922" cy="35339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1800" dirty="0"/>
              <a:t>이미지 출처</a:t>
            </a:r>
            <a:r>
              <a:rPr lang="en-US" altLang="ko-KR" sz="1800" dirty="0"/>
              <a:t>: vision-</a:t>
            </a:r>
            <a:r>
              <a:rPr lang="en-US" altLang="ko-KR" sz="1800" dirty="0" err="1"/>
              <a:t>api.kakao.com</a:t>
            </a:r>
            <a:endParaRPr lang="en" altLang="ko-Kore-KR" sz="1800" dirty="0"/>
          </a:p>
        </p:txBody>
      </p:sp>
    </p:spTree>
    <p:extLst>
      <p:ext uri="{BB962C8B-B14F-4D97-AF65-F5344CB8AC3E}">
        <p14:creationId xmlns:p14="http://schemas.microsoft.com/office/powerpoint/2010/main" val="40289444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프로젝트 개요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6004063" cy="701675"/>
          </a:xfrm>
        </p:spPr>
        <p:txBody>
          <a:bodyPr/>
          <a:lstStyle/>
          <a:p>
            <a:r>
              <a:rPr kumimoji="1" lang="ko-KR" altLang="en-US" dirty="0" err="1"/>
              <a:t>인간지능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인공지능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6921922" cy="701676"/>
          </a:xfrm>
        </p:spPr>
        <p:txBody>
          <a:bodyPr/>
          <a:lstStyle/>
          <a:p>
            <a:r>
              <a:rPr lang="ko-KR" altLang="en-US" dirty="0"/>
              <a:t>제시된 사진을 보고 인간이 예측한 결과</a:t>
            </a:r>
            <a:r>
              <a:rPr lang="en-US" altLang="ko-KR" dirty="0"/>
              <a:t>(</a:t>
            </a:r>
            <a:r>
              <a:rPr lang="ko-KR" altLang="en-US" dirty="0" err="1"/>
              <a:t>인간지능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ore-KR" dirty="0"/>
              <a:t>AI</a:t>
            </a:r>
            <a:r>
              <a:rPr lang="ko-KR" altLang="en-US" dirty="0"/>
              <a:t>가 예측한 결과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비교</a:t>
            </a:r>
            <a:endParaRPr lang="en" altLang="ko-Kore-KR" dirty="0"/>
          </a:p>
        </p:txBody>
      </p:sp>
      <p:pic>
        <p:nvPicPr>
          <p:cNvPr id="9" name="그림 8" descr="사람, 실외이(가) 표시된 사진&#10;&#10;자동 생성된 설명">
            <a:extLst>
              <a:ext uri="{FF2B5EF4-FFF2-40B4-BE49-F238E27FC236}">
                <a16:creationId xmlns:a16="http://schemas.microsoft.com/office/drawing/2014/main" id="{15A3DEC4-2DB1-3A4B-BAED-AF87F7C4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4911329"/>
            <a:ext cx="3294491" cy="4330217"/>
          </a:xfrm>
          <a:prstGeom prst="rect">
            <a:avLst/>
          </a:prstGeom>
        </p:spPr>
      </p:pic>
      <p:pic>
        <p:nvPicPr>
          <p:cNvPr id="13" name="그래픽 12" descr="남자">
            <a:extLst>
              <a:ext uri="{FF2B5EF4-FFF2-40B4-BE49-F238E27FC236}">
                <a16:creationId xmlns:a16="http://schemas.microsoft.com/office/drawing/2014/main" id="{601FEBE3-95CB-0E41-95D6-072F7434C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616" y="7054625"/>
            <a:ext cx="2164522" cy="21645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919C8F-8251-3C49-A846-0E82720DB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45" y="7076437"/>
            <a:ext cx="1993899" cy="2120899"/>
          </a:xfrm>
          <a:prstGeom prst="rect">
            <a:avLst/>
          </a:prstGeom>
        </p:spPr>
      </p:pic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929374D3-797A-F447-A68D-01E138DE1047}"/>
              </a:ext>
            </a:extLst>
          </p:cNvPr>
          <p:cNvSpPr/>
          <p:nvPr/>
        </p:nvSpPr>
        <p:spPr>
          <a:xfrm>
            <a:off x="6356904" y="6036034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25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7" name="모서리가 둥근 사각형 설명선[R] 16">
            <a:extLst>
              <a:ext uri="{FF2B5EF4-FFF2-40B4-BE49-F238E27FC236}">
                <a16:creationId xmlns:a16="http://schemas.microsoft.com/office/drawing/2014/main" id="{89415468-7E43-E841-A693-ADE81BD02F41}"/>
              </a:ext>
            </a:extLst>
          </p:cNvPr>
          <p:cNvSpPr/>
          <p:nvPr/>
        </p:nvSpPr>
        <p:spPr>
          <a:xfrm>
            <a:off x="9206784" y="6036033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28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5A7B0B9E-153A-4C43-880B-3FC7987E9C93}"/>
              </a:ext>
            </a:extLst>
          </p:cNvPr>
          <p:cNvSpPr txBox="1">
            <a:spLocks/>
          </p:cNvSpPr>
          <p:nvPr/>
        </p:nvSpPr>
        <p:spPr>
          <a:xfrm>
            <a:off x="6978927" y="9241546"/>
            <a:ext cx="1993900" cy="58489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1600" dirty="0"/>
              <a:t>사람이 사진만 보고</a:t>
            </a:r>
            <a:br>
              <a:rPr lang="en-US" altLang="ko-Kore-KR" sz="1600" dirty="0"/>
            </a:br>
            <a:r>
              <a:rPr lang="ko-Kore-KR" altLang="en-US" sz="1600" dirty="0"/>
              <a:t>예측한 나이값</a:t>
            </a:r>
            <a:endParaRPr lang="en" altLang="ko-Kore-KR" sz="1600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A5A69FDC-69DB-DD4C-A226-0B460346749B}"/>
              </a:ext>
            </a:extLst>
          </p:cNvPr>
          <p:cNvSpPr txBox="1">
            <a:spLocks/>
          </p:cNvSpPr>
          <p:nvPr/>
        </p:nvSpPr>
        <p:spPr>
          <a:xfrm>
            <a:off x="10129564" y="9241546"/>
            <a:ext cx="2312859" cy="58489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1600" dirty="0"/>
              <a:t>인공지능이 사진만 보고</a:t>
            </a:r>
            <a:br>
              <a:rPr lang="en-US" altLang="ko-Kore-KR" sz="1600" dirty="0"/>
            </a:br>
            <a:r>
              <a:rPr lang="ko-Kore-KR" altLang="en-US" sz="1600" dirty="0"/>
              <a:t>예측한 나이값</a:t>
            </a:r>
            <a:endParaRPr lang="en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34602619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프로젝트 개요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6004063" cy="701675"/>
          </a:xfrm>
        </p:spPr>
        <p:txBody>
          <a:bodyPr/>
          <a:lstStyle/>
          <a:p>
            <a:r>
              <a:rPr kumimoji="1" lang="ko-KR" altLang="en-US" dirty="0" err="1"/>
              <a:t>인간지능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인공지능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93098-2A49-8D4E-9D2D-F231C9114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6921922" cy="701676"/>
          </a:xfrm>
        </p:spPr>
        <p:txBody>
          <a:bodyPr/>
          <a:lstStyle/>
          <a:p>
            <a:r>
              <a:rPr lang="ko-KR" altLang="en-US" dirty="0"/>
              <a:t>제시된 사진을 보고 인간이 예측한 결과</a:t>
            </a:r>
            <a:r>
              <a:rPr lang="en-US" altLang="ko-KR" dirty="0"/>
              <a:t>(</a:t>
            </a:r>
            <a:r>
              <a:rPr lang="ko-KR" altLang="en-US" dirty="0" err="1"/>
              <a:t>인간지능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ore-KR" dirty="0"/>
              <a:t>AI</a:t>
            </a:r>
            <a:r>
              <a:rPr lang="ko-KR" altLang="en-US" dirty="0"/>
              <a:t>가 예측한 결과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비교</a:t>
            </a:r>
            <a:endParaRPr lang="en" altLang="ko-Kore-KR" dirty="0"/>
          </a:p>
        </p:txBody>
      </p:sp>
      <p:pic>
        <p:nvPicPr>
          <p:cNvPr id="9" name="그림 8" descr="사람, 실외이(가) 표시된 사진&#10;&#10;자동 생성된 설명">
            <a:extLst>
              <a:ext uri="{FF2B5EF4-FFF2-40B4-BE49-F238E27FC236}">
                <a16:creationId xmlns:a16="http://schemas.microsoft.com/office/drawing/2014/main" id="{15A3DEC4-2DB1-3A4B-BAED-AF87F7C4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4911329"/>
            <a:ext cx="3294491" cy="4330217"/>
          </a:xfrm>
          <a:prstGeom prst="rect">
            <a:avLst/>
          </a:prstGeom>
        </p:spPr>
      </p:pic>
      <p:pic>
        <p:nvPicPr>
          <p:cNvPr id="13" name="그래픽 12" descr="남자">
            <a:extLst>
              <a:ext uri="{FF2B5EF4-FFF2-40B4-BE49-F238E27FC236}">
                <a16:creationId xmlns:a16="http://schemas.microsoft.com/office/drawing/2014/main" id="{601FEBE3-95CB-0E41-95D6-072F7434C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616" y="7054625"/>
            <a:ext cx="2164522" cy="2164522"/>
          </a:xfrm>
          <a:prstGeom prst="rect">
            <a:avLst/>
          </a:prstGeom>
        </p:spPr>
      </p:pic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929374D3-797A-F447-A68D-01E138DE1047}"/>
              </a:ext>
            </a:extLst>
          </p:cNvPr>
          <p:cNvSpPr/>
          <p:nvPr/>
        </p:nvSpPr>
        <p:spPr>
          <a:xfrm>
            <a:off x="6356904" y="6036034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25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7" name="모서리가 둥근 사각형 설명선[R] 16">
            <a:extLst>
              <a:ext uri="{FF2B5EF4-FFF2-40B4-BE49-F238E27FC236}">
                <a16:creationId xmlns:a16="http://schemas.microsoft.com/office/drawing/2014/main" id="{89415468-7E43-E841-A693-ADE81BD02F41}"/>
              </a:ext>
            </a:extLst>
          </p:cNvPr>
          <p:cNvSpPr/>
          <p:nvPr/>
        </p:nvSpPr>
        <p:spPr>
          <a:xfrm>
            <a:off x="9206784" y="6036033"/>
            <a:ext cx="2164522" cy="609741"/>
          </a:xfrm>
          <a:prstGeom prst="wedgeRoundRectCallout">
            <a:avLst>
              <a:gd name="adj1" fmla="val -3319"/>
              <a:gd name="adj2" fmla="val 73501"/>
              <a:gd name="adj3" fmla="val 16667"/>
            </a:avLst>
          </a:prstGeom>
          <a:noFill/>
          <a:ln w="28575" cap="flat">
            <a:solidFill>
              <a:srgbClr val="487BD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28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3C3A74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세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3C3A74"/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8D5BBED-A5B4-444F-B4DC-9CC0C7C7A03B}"/>
              </a:ext>
            </a:extLst>
          </p:cNvPr>
          <p:cNvSpPr txBox="1">
            <a:spLocks/>
          </p:cNvSpPr>
          <p:nvPr/>
        </p:nvSpPr>
        <p:spPr>
          <a:xfrm>
            <a:off x="13116560" y="7786048"/>
            <a:ext cx="3722589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ore-KR" altLang="en-US" dirty="0"/>
              <a:t>실제 나이</a:t>
            </a:r>
            <a:r>
              <a:rPr lang="en-US" altLang="ko-Kore-KR" dirty="0"/>
              <a:t>: </a:t>
            </a:r>
            <a:r>
              <a:rPr lang="en-US" altLang="ko-KR" dirty="0"/>
              <a:t>28</a:t>
            </a:r>
            <a:r>
              <a:rPr lang="ko-KR" altLang="en-US" dirty="0"/>
              <a:t>세</a:t>
            </a:r>
            <a:endParaRPr lang="en" altLang="ko-Kore-KR" dirty="0"/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1D00AE88-F2DF-4C4E-A8C9-DDDAFA06F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86" y="7054625"/>
            <a:ext cx="1826755" cy="216504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03967B-F03C-1A4E-B033-BA9B8B887639}"/>
              </a:ext>
            </a:extLst>
          </p:cNvPr>
          <p:cNvSpPr/>
          <p:nvPr/>
        </p:nvSpPr>
        <p:spPr>
          <a:xfrm>
            <a:off x="9424698" y="6605527"/>
            <a:ext cx="3722589" cy="2676267"/>
          </a:xfrm>
          <a:prstGeom prst="ellipse">
            <a:avLst/>
          </a:prstGeom>
          <a:noFill/>
          <a:ln w="57150" cap="flat">
            <a:solidFill>
              <a:srgbClr val="4349D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9BCA18E8-FAD4-DE47-9842-AD3E51056EA1}"/>
              </a:ext>
            </a:extLst>
          </p:cNvPr>
          <p:cNvSpPr txBox="1">
            <a:spLocks/>
          </p:cNvSpPr>
          <p:nvPr/>
        </p:nvSpPr>
        <p:spPr>
          <a:xfrm>
            <a:off x="6978927" y="9241546"/>
            <a:ext cx="1993900" cy="58489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1600" dirty="0"/>
              <a:t>사람이 사진만 보고</a:t>
            </a:r>
            <a:br>
              <a:rPr lang="en-US" altLang="ko-Kore-KR" sz="1600" dirty="0"/>
            </a:br>
            <a:r>
              <a:rPr lang="ko-Kore-KR" altLang="en-US" sz="1600" dirty="0"/>
              <a:t>예측한 나이값</a:t>
            </a:r>
            <a:endParaRPr lang="en" altLang="ko-Kore-KR" sz="1600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4E4E2CF-20E2-5B4A-A834-80B7D8AC4D6C}"/>
              </a:ext>
            </a:extLst>
          </p:cNvPr>
          <p:cNvSpPr txBox="1">
            <a:spLocks/>
          </p:cNvSpPr>
          <p:nvPr/>
        </p:nvSpPr>
        <p:spPr>
          <a:xfrm>
            <a:off x="10129564" y="9241546"/>
            <a:ext cx="2312859" cy="58489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ore-KR" altLang="en-US" sz="1600" dirty="0"/>
              <a:t>인공지능이 사진만 보고</a:t>
            </a:r>
            <a:br>
              <a:rPr lang="en-US" altLang="ko-Kore-KR" sz="1600" dirty="0"/>
            </a:br>
            <a:r>
              <a:rPr lang="ko-Kore-KR" altLang="en-US" sz="1600" dirty="0"/>
              <a:t>예측한 나이값</a:t>
            </a:r>
            <a:endParaRPr lang="en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42208478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hapter Title"/>
          <p:cNvSpPr txBox="1">
            <a:spLocks noGrp="1"/>
          </p:cNvSpPr>
          <p:nvPr>
            <p:ph type="body" idx="13"/>
          </p:nvPr>
        </p:nvSpPr>
        <p:spPr>
          <a:xfrm>
            <a:off x="891624" y="2192231"/>
            <a:ext cx="10106891" cy="1316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인간지능의</a:t>
            </a:r>
            <a:r>
              <a:rPr lang="ko-KR" altLang="en-US" dirty="0"/>
              <a:t> 힘을 보여줘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518" name="01"/>
          <p:cNvSpPr txBox="1">
            <a:spLocks noGrp="1"/>
          </p:cNvSpPr>
          <p:nvPr>
            <p:ph type="body" idx="14"/>
          </p:nvPr>
        </p:nvSpPr>
        <p:spPr>
          <a:xfrm>
            <a:off x="942424" y="1392445"/>
            <a:ext cx="697840" cy="701046"/>
          </a:xfrm>
          <a:prstGeom prst="rect">
            <a:avLst/>
          </a:prstGeom>
        </p:spPr>
        <p:txBody>
          <a:bodyPr/>
          <a:lstStyle/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9751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 err="1"/>
              <a:t>인간지능의</a:t>
            </a:r>
            <a:r>
              <a:rPr kumimoji="1" lang="ko-KR" altLang="en-US" dirty="0"/>
              <a:t> 힘을 보여줘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정답</a:t>
            </a:r>
            <a:r>
              <a:rPr kumimoji="1" lang="ko-KR" altLang="en-US" dirty="0"/>
              <a:t> 제출</a:t>
            </a:r>
            <a:endParaRPr kumimoji="1" lang="ko-Kore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59CA980-D2ED-E049-AF67-37F9127C08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00" y="3094039"/>
            <a:ext cx="18724880" cy="701676"/>
          </a:xfrm>
        </p:spPr>
        <p:txBody>
          <a:bodyPr/>
          <a:lstStyle/>
          <a:p>
            <a:r>
              <a:rPr lang="ko-KR" altLang="en-US" b="1" dirty="0" err="1"/>
              <a:t>구글폼에</a:t>
            </a:r>
            <a:r>
              <a:rPr lang="ko-KR" altLang="en-US" b="1" dirty="0"/>
              <a:t> 각 </a:t>
            </a:r>
            <a:r>
              <a:rPr lang="ko-KR" altLang="en-US" b="1" dirty="0" err="1"/>
              <a:t>팀별로</a:t>
            </a:r>
            <a:r>
              <a:rPr lang="ko-KR" altLang="en-US" b="1" dirty="0"/>
              <a:t> 정답을 제출해주세요</a:t>
            </a:r>
            <a:r>
              <a:rPr lang="en-US" altLang="ko-KR" b="1" dirty="0"/>
              <a:t>!</a:t>
            </a:r>
            <a:endParaRPr lang="en-US" altLang="ko-Kore-KR" sz="2800" b="1" i="1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823F8D68-7C75-A342-929F-047CF7529344}"/>
              </a:ext>
            </a:extLst>
          </p:cNvPr>
          <p:cNvSpPr txBox="1">
            <a:spLocks/>
          </p:cNvSpPr>
          <p:nvPr/>
        </p:nvSpPr>
        <p:spPr>
          <a:xfrm>
            <a:off x="888999" y="4570274"/>
            <a:ext cx="10815321" cy="616944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3200" b="1" dirty="0"/>
              <a:t>지시사항</a:t>
            </a:r>
            <a:endParaRPr lang="en-US" altLang="ko-KR" sz="3200" b="1" dirty="0"/>
          </a:p>
          <a:p>
            <a:pPr marL="571500" indent="-571500" hangingPunct="1">
              <a:buFontTx/>
              <a:buChar char="-"/>
            </a:pPr>
            <a:r>
              <a:rPr lang="ko-KR" altLang="en-US" sz="2800" dirty="0"/>
              <a:t>제공된 </a:t>
            </a:r>
            <a:r>
              <a:rPr lang="en-US" altLang="ko-KR" sz="2800" dirty="0"/>
              <a:t>25</a:t>
            </a:r>
            <a:r>
              <a:rPr lang="ko-KR" altLang="en-US" sz="2800" dirty="0"/>
              <a:t>장의 인물 사진을 </a:t>
            </a:r>
            <a:r>
              <a:rPr lang="ko-KR" altLang="en-US" sz="2800" dirty="0" err="1"/>
              <a:t>다운로드받습니다</a:t>
            </a:r>
            <a:r>
              <a:rPr lang="en-US" altLang="ko-KR" sz="2800" dirty="0"/>
              <a:t>.</a:t>
            </a:r>
          </a:p>
          <a:p>
            <a:pPr marL="571500" indent="-571500" hangingPunct="1">
              <a:buFontTx/>
              <a:buChar char="-"/>
            </a:pPr>
            <a:r>
              <a:rPr lang="ko-KR" altLang="en-US" sz="2800" dirty="0"/>
              <a:t>제시된 </a:t>
            </a:r>
            <a:r>
              <a:rPr lang="en-US" altLang="ko-KR" sz="2800" dirty="0"/>
              <a:t>25</a:t>
            </a:r>
            <a:r>
              <a:rPr lang="ko-KR" altLang="en-US" sz="2800" dirty="0"/>
              <a:t>장의 사진에 대해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팀별로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사람이 직접 예측</a:t>
            </a:r>
            <a:r>
              <a:rPr lang="ko-KR" altLang="en-US" sz="2800" dirty="0"/>
              <a:t>한</a:t>
            </a:r>
            <a:br>
              <a:rPr lang="en-US" altLang="ko-KR" sz="2800" dirty="0"/>
            </a:br>
            <a:r>
              <a:rPr lang="ko-KR" altLang="en-US" sz="2800" dirty="0"/>
              <a:t>나이 </a:t>
            </a:r>
            <a:r>
              <a:rPr lang="ko-KR" altLang="en-US" sz="2800" dirty="0" err="1"/>
              <a:t>추정값을</a:t>
            </a:r>
            <a:r>
              <a:rPr lang="ko-KR" altLang="en-US" sz="2800" dirty="0"/>
              <a:t> 입력해주세요</a:t>
            </a:r>
            <a:r>
              <a:rPr lang="en-US" altLang="ko-KR" sz="2800" dirty="0"/>
              <a:t>!</a:t>
            </a:r>
          </a:p>
          <a:p>
            <a:pPr marL="571500" indent="-571500" hangingPunct="1">
              <a:buFontTx/>
              <a:buChar char="-"/>
            </a:pPr>
            <a:r>
              <a:rPr lang="ko-KR" altLang="en-US" sz="2800" dirty="0" err="1"/>
              <a:t>구글폼</a:t>
            </a:r>
            <a:r>
              <a:rPr lang="ko-KR" altLang="en-US" sz="2800" dirty="0"/>
              <a:t> 링크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ko-Kore-KR" altLang="en-US" sz="28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https://forms.gle/7HGzeLvc23vxgt3F7</a:t>
            </a:r>
            <a:br>
              <a:rPr lang="en-US" altLang="ko-Kore-KR" sz="2800" dirty="0">
                <a:solidFill>
                  <a:schemeClr val="tx2">
                    <a:lumMod val="10000"/>
                  </a:schemeClr>
                </a:solidFill>
              </a:rPr>
            </a:br>
            <a:endParaRPr lang="en-US" altLang="ko-Kore-KR" sz="2800" dirty="0">
              <a:solidFill>
                <a:schemeClr val="tx2">
                  <a:lumMod val="10000"/>
                </a:schemeClr>
              </a:solidFill>
            </a:endParaRPr>
          </a:p>
          <a:p>
            <a:pPr hangingPunct="1"/>
            <a:r>
              <a:rPr lang="ko-KR" altLang="en-US" sz="3200" b="1" dirty="0">
                <a:solidFill>
                  <a:schemeClr val="tx2">
                    <a:lumMod val="10000"/>
                  </a:schemeClr>
                </a:solidFill>
              </a:rPr>
              <a:t>주의사항</a:t>
            </a:r>
            <a:endParaRPr lang="en-US" altLang="ko-KR" sz="3200" b="1" dirty="0"/>
          </a:p>
          <a:p>
            <a:pPr marL="571500" indent="-571500" hangingPunct="1">
              <a:buFontTx/>
              <a:buChar char="-"/>
            </a:pPr>
            <a:r>
              <a:rPr lang="ko-KR" altLang="en-US" sz="2800" dirty="0"/>
              <a:t>모든 나이는 </a:t>
            </a:r>
            <a:r>
              <a:rPr lang="ko-KR" altLang="en-US" sz="2800" dirty="0">
                <a:solidFill>
                  <a:srgbClr val="FF0000"/>
                </a:solidFill>
              </a:rPr>
              <a:t>만 나이</a:t>
            </a:r>
            <a:r>
              <a:rPr lang="ko-KR" altLang="en-US" sz="2800" dirty="0"/>
              <a:t>로 입력되어야 합니다</a:t>
            </a:r>
            <a:endParaRPr lang="en-US" altLang="ko-KR" sz="2800" dirty="0"/>
          </a:p>
          <a:p>
            <a:pPr marL="571500" indent="-571500" hangingPunct="1">
              <a:buFontTx/>
              <a:buChar char="-"/>
            </a:pPr>
            <a:r>
              <a:rPr lang="ko-KR" altLang="en-US" sz="2800" dirty="0"/>
              <a:t>모든 나이는 </a:t>
            </a:r>
            <a:r>
              <a:rPr lang="ko-KR" altLang="en-US" sz="2800" dirty="0">
                <a:solidFill>
                  <a:srgbClr val="FF0000"/>
                </a:solidFill>
              </a:rPr>
              <a:t>하나의 숫자</a:t>
            </a:r>
            <a:r>
              <a:rPr lang="ko-KR" altLang="en-US" sz="2800" dirty="0"/>
              <a:t>로 입력되어야 합니다</a:t>
            </a:r>
            <a:endParaRPr lang="en-US" altLang="ko-KR" sz="2800" dirty="0"/>
          </a:p>
          <a:p>
            <a:pPr marL="571500" indent="-571500" hangingPunct="1">
              <a:buFontTx/>
              <a:buChar char="-"/>
            </a:pP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정답은 숫자로만 입력해주세요</a:t>
            </a:r>
            <a:b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예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: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28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살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-&gt;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X,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   28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-&gt;</a:t>
            </a:r>
            <a:r>
              <a:rPr lang="ko-KR" alt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10000"/>
                  </a:schemeClr>
                </a:solidFill>
              </a:rPr>
              <a:t>O)</a:t>
            </a:r>
            <a:br>
              <a:rPr lang="en-US" altLang="ko-Kore-KR" sz="2800" dirty="0">
                <a:solidFill>
                  <a:schemeClr val="tx2">
                    <a:lumMod val="10000"/>
                  </a:schemeClr>
                </a:solidFill>
              </a:rPr>
            </a:br>
            <a:br>
              <a:rPr lang="en-US" altLang="ko-Kore-KR" sz="3200" dirty="0">
                <a:solidFill>
                  <a:schemeClr val="tx2">
                    <a:lumMod val="10000"/>
                  </a:schemeClr>
                </a:solidFill>
              </a:rPr>
            </a:br>
            <a:br>
              <a:rPr lang="en-US" altLang="ko-Kore-KR" sz="3200" dirty="0">
                <a:solidFill>
                  <a:schemeClr val="tx2">
                    <a:lumMod val="10000"/>
                  </a:schemeClr>
                </a:solidFill>
              </a:rPr>
            </a:br>
            <a:br>
              <a:rPr lang="en-US" altLang="ko-Kore-KR" sz="3200" dirty="0">
                <a:solidFill>
                  <a:schemeClr val="tx2">
                    <a:lumMod val="10000"/>
                  </a:schemeClr>
                </a:solidFill>
              </a:rPr>
            </a:br>
            <a:br>
              <a:rPr lang="en-US" altLang="ko-Kore-KR" sz="3200" dirty="0">
                <a:solidFill>
                  <a:schemeClr val="tx2">
                    <a:lumMod val="10000"/>
                  </a:schemeClr>
                </a:solidFill>
              </a:rPr>
            </a:b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제한시간 </a:t>
            </a:r>
            <a:r>
              <a:rPr lang="en-US" altLang="ko-KR" sz="3200" dirty="0"/>
              <a:t>15</a:t>
            </a:r>
            <a:r>
              <a:rPr lang="ko-KR" altLang="en-US" sz="3200" dirty="0"/>
              <a:t>분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endParaRPr lang="en-US" altLang="ko-KR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EB288-0EC9-984E-B1BB-2AD186DB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41" y="3084657"/>
            <a:ext cx="6197600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hapter Title"/>
          <p:cNvSpPr txBox="1">
            <a:spLocks noGrp="1"/>
          </p:cNvSpPr>
          <p:nvPr>
            <p:ph type="body" idx="13"/>
          </p:nvPr>
        </p:nvSpPr>
        <p:spPr>
          <a:xfrm>
            <a:off x="891624" y="2192231"/>
            <a:ext cx="3135046" cy="1316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518" name="01"/>
          <p:cNvSpPr txBox="1">
            <a:spLocks noGrp="1"/>
          </p:cNvSpPr>
          <p:nvPr>
            <p:ph type="body" idx="14"/>
          </p:nvPr>
        </p:nvSpPr>
        <p:spPr>
          <a:xfrm>
            <a:off x="942424" y="1392445"/>
            <a:ext cx="697840" cy="701046"/>
          </a:xfrm>
          <a:prstGeom prst="rect">
            <a:avLst/>
          </a:prstGeom>
        </p:spPr>
        <p:txBody>
          <a:bodyPr/>
          <a:lstStyle/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0815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705</Words>
  <Application>Microsoft Office PowerPoint</Application>
  <PresentationFormat>사용자 지정</PresentationFormat>
  <Paragraphs>164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Apple SD 산돌고딕 Neo 옅은체</vt:lpstr>
      <vt:lpstr>Helvetica Neue</vt:lpstr>
      <vt:lpstr>Helvetica Neue Medium</vt:lpstr>
      <vt:lpstr>NanumSquare Bold</vt:lpstr>
      <vt:lpstr>SpoqaHanSans-Bold</vt:lpstr>
      <vt:lpstr>SpoqaHanSans-Light</vt:lpstr>
      <vt:lpstr>SpoqaHanSans-Regular</vt:lpstr>
      <vt:lpstr>Gradient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Jake</dc:creator>
  <cp:lastModifiedBy>박준성</cp:lastModifiedBy>
  <cp:revision>64</cp:revision>
  <dcterms:modified xsi:type="dcterms:W3CDTF">2020-11-17T15:37:04Z</dcterms:modified>
</cp:coreProperties>
</file>